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2"/>
  </p:notesMasterIdLst>
  <p:sldIdLst>
    <p:sldId id="256" r:id="rId2"/>
    <p:sldId id="257" r:id="rId3"/>
    <p:sldId id="258" r:id="rId4"/>
    <p:sldId id="260" r:id="rId5"/>
    <p:sldId id="261" r:id="rId6"/>
    <p:sldId id="363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65" r:id="rId60"/>
    <p:sldId id="366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7" r:id="rId108"/>
    <p:sldId id="360" r:id="rId109"/>
    <p:sldId id="361" r:id="rId110"/>
    <p:sldId id="362" r:id="rId111"/>
  </p:sldIdLst>
  <p:sldSz cx="10058400" cy="7772400"/>
  <p:notesSz cx="10058400" cy="7772400"/>
  <p:embeddedFontLst>
    <p:embeddedFont>
      <p:font typeface="Calibri" panose="020F0502020204030204" pitchFamily="34" charset="0"/>
      <p:regular r:id="rId113"/>
      <p:bold r:id="rId114"/>
      <p:italic r:id="rId115"/>
      <p:boldItalic r:id="rId116"/>
    </p:embeddedFont>
    <p:embeddedFont>
      <p:font typeface="Cambria Math" panose="02040503050406030204" pitchFamily="18" charset="0"/>
      <p:regular r:id="rId117"/>
    </p:embeddedFont>
    <p:embeddedFont>
      <p:font typeface="Comic Sans MS" panose="030F0702030302020204" pitchFamily="66" charset="0"/>
      <p:regular r:id="rId118"/>
      <p:bold r:id="rId119"/>
      <p:italic r:id="rId120"/>
      <p:boldItalic r:id="rId121"/>
    </p:embeddedFont>
    <p:embeddedFont>
      <p:font typeface="Libre Franklin Medium" pitchFamily="2" charset="0"/>
      <p:regular r:id="rId122"/>
      <p:bold r:id="rId123"/>
      <p:italic r:id="rId124"/>
      <p:boldItalic r:id="rId125"/>
    </p:embeddedFont>
    <p:embeddedFont>
      <p:font typeface="Lucida Sans" panose="020B0602030504020204" pitchFamily="34" charset="0"/>
      <p:regular r:id="rId126"/>
      <p:bold r:id="rId127"/>
      <p:italic r:id="rId128"/>
      <p:boldItalic r:id="rId129"/>
    </p:embeddedFont>
    <p:embeddedFont>
      <p:font typeface="Noto Sans Symbols" panose="020B0604020202020204" charset="0"/>
      <p:regular r:id="rId130"/>
      <p:bold r:id="rId131"/>
    </p:embeddedFont>
    <p:embeddedFont>
      <p:font typeface="Nunito" pitchFamily="2" charset="0"/>
      <p:regular r:id="rId132"/>
      <p:bold r:id="rId133"/>
      <p:italic r:id="rId134"/>
      <p:boldItalic r:id="rId135"/>
    </p:embeddedFont>
    <p:embeddedFont>
      <p:font typeface="Tahoma" panose="020B0604030504040204" pitchFamily="34" charset="0"/>
      <p:regular r:id="rId136"/>
      <p:bold r:id="rId137"/>
    </p:embeddedFont>
    <p:embeddedFont>
      <p:font typeface="Verdana" panose="020B0604030504040204" pitchFamily="34" charset="0"/>
      <p:regular r:id="rId138"/>
      <p:bold r:id="rId139"/>
      <p:italic r:id="rId140"/>
      <p:boldItalic r:id="rId1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2" roundtripDataSignature="AMtx7miId75w+dTZcLsJw4ZvFeTyHLPf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720" autoAdjust="0"/>
  </p:normalViewPr>
  <p:slideViewPr>
    <p:cSldViewPr snapToGrid="0">
      <p:cViewPr>
        <p:scale>
          <a:sx n="66" d="100"/>
          <a:sy n="66" d="100"/>
        </p:scale>
        <p:origin x="1742" y="-25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5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2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1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.fntdata"/><Relationship Id="rId118" Type="http://schemas.openxmlformats.org/officeDocument/2006/relationships/font" Target="fonts/font6.fntdata"/><Relationship Id="rId134" Type="http://schemas.openxmlformats.org/officeDocument/2006/relationships/font" Target="fonts/font22.fntdata"/><Relationship Id="rId139" Type="http://schemas.openxmlformats.org/officeDocument/2006/relationships/font" Target="fonts/font2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2.fntdata"/><Relationship Id="rId129" Type="http://schemas.openxmlformats.org/officeDocument/2006/relationships/font" Target="fonts/font1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28.fntdata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.fntdata"/><Relationship Id="rId119" Type="http://schemas.openxmlformats.org/officeDocument/2006/relationships/font" Target="fonts/font7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8.fntdata"/><Relationship Id="rId135" Type="http://schemas.openxmlformats.org/officeDocument/2006/relationships/font" Target="fonts/font23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8.fntdata"/><Relationship Id="rId125" Type="http://schemas.openxmlformats.org/officeDocument/2006/relationships/font" Target="fonts/font13.fntdata"/><Relationship Id="rId141" Type="http://schemas.openxmlformats.org/officeDocument/2006/relationships/font" Target="fonts/font29.fntdata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3.fntdata"/><Relationship Id="rId131" Type="http://schemas.openxmlformats.org/officeDocument/2006/relationships/font" Target="fonts/font19.fntdata"/><Relationship Id="rId136" Type="http://schemas.openxmlformats.org/officeDocument/2006/relationships/font" Target="fonts/font2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9.fntdata"/><Relationship Id="rId142" Type="http://customschemas.google.com/relationships/presentationmetadata" Target="meta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4.fntdata"/><Relationship Id="rId137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2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0.fntdata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33" Type="http://schemas.openxmlformats.org/officeDocument/2006/relationships/font" Target="fonts/font2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1.fntdata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6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97" name="Google Shape;269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6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33" name="Google Shape;273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6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73" name="Google Shape;277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8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7" name="Google Shape;2797;p8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p8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p8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NP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: </a:t>
            </a:r>
            <a:r>
              <a:rPr lang="en-US" b="1" dirty="0"/>
              <a:t>Nondeterministic Polynomial time</a:t>
            </a:r>
          </a:p>
          <a:p>
            <a:r>
              <a:rPr lang="en-US" b="1" dirty="0"/>
              <a:t>László </a:t>
            </a:r>
            <a:r>
              <a:rPr lang="en-US" b="1" dirty="0" err="1"/>
              <a:t>Babai</a:t>
            </a:r>
            <a:r>
              <a:rPr lang="en-US" b="1" dirty="0"/>
              <a:t> (2015):</a:t>
            </a:r>
          </a:p>
          <a:p>
            <a:r>
              <a:rPr lang="en-US" dirty="0" err="1"/>
              <a:t>Ông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b="1" dirty="0" err="1"/>
              <a:t>thuật</a:t>
            </a:r>
            <a:r>
              <a:rPr lang="en-US" b="1" dirty="0"/>
              <a:t> </a:t>
            </a:r>
            <a:r>
              <a:rPr lang="en-US" b="1" dirty="0" err="1"/>
              <a:t>toán</a:t>
            </a:r>
            <a:r>
              <a:rPr lang="en-US" b="1" dirty="0"/>
              <a:t> </a:t>
            </a:r>
            <a:r>
              <a:rPr lang="en-US" b="1" dirty="0" err="1"/>
              <a:t>chạy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gian</a:t>
            </a:r>
            <a:r>
              <a:rPr lang="en-US" b="1" dirty="0"/>
              <a:t> quasi-polynomial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Graph Isomorphism.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8" name="Google Shape;2838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p8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NP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: </a:t>
            </a:r>
            <a:r>
              <a:rPr lang="en-US" b="1" dirty="0"/>
              <a:t>Nondeterministic Polynomial time</a:t>
            </a:r>
          </a:p>
          <a:p>
            <a:r>
              <a:rPr lang="en-US" b="1" dirty="0"/>
              <a:t>László </a:t>
            </a:r>
            <a:r>
              <a:rPr lang="en-US" b="1" dirty="0" err="1"/>
              <a:t>Babai</a:t>
            </a:r>
            <a:r>
              <a:rPr lang="en-US" b="1" dirty="0"/>
              <a:t> (2015):</a:t>
            </a:r>
          </a:p>
          <a:p>
            <a:r>
              <a:rPr lang="en-US" dirty="0" err="1"/>
              <a:t>Ông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b="1" dirty="0" err="1"/>
              <a:t>thuật</a:t>
            </a:r>
            <a:r>
              <a:rPr lang="en-US" b="1" dirty="0"/>
              <a:t> </a:t>
            </a:r>
            <a:r>
              <a:rPr lang="en-US" b="1" dirty="0" err="1"/>
              <a:t>toán</a:t>
            </a:r>
            <a:r>
              <a:rPr lang="en-US" b="1" dirty="0"/>
              <a:t> </a:t>
            </a:r>
            <a:r>
              <a:rPr lang="en-US" b="1" dirty="0" err="1"/>
              <a:t>chạy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gian</a:t>
            </a:r>
            <a:r>
              <a:rPr lang="en-US" b="1" dirty="0"/>
              <a:t> quasi-polynomial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Graph Isomorphism.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8" name="Google Shape;2838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505791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4" name="Google Shape;28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5" name="Google Shape;2855;p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dirty="0"/>
              <a:t>Note: the identity is a (trivial) automorphism</a:t>
            </a:r>
            <a:endParaRPr dirty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0" name="Google Shape;2880;p8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p8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8" name="Google Shape;2888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d2ccb2f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22d2ccb2fbe_0_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50">
                <a:solidFill>
                  <a:srgbClr val="232629"/>
                </a:solidFill>
                <a:highlight>
                  <a:srgbClr val="FFFFFF"/>
                </a:highlight>
              </a:rPr>
              <a:t> The weight on edges can represent anything in the real world, for example, the amount of money to be transferred from one account to another account.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50">
                <a:solidFill>
                  <a:srgbClr val="232629"/>
                </a:solidFill>
                <a:highlight>
                  <a:srgbClr val="FFFFFF"/>
                </a:highlight>
              </a:rPr>
              <a:t>The weights can be used to represent the heat produced during a chemical reaction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3" name="Google Shape;2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0" name="Google Shape;30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5" name="Google Shape;35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2" name="Google Shape;36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6" name="Google Shape;3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3" name="Google Shape;38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d2ccb2fb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22d2ccb2fbe_0_2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1" name="Google Shape;39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2d2ccb2fb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22d2ccb2fbe_0_3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2d2ccb2fbe_0_34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6" name="Google Shape;406;g22d2ccb2fbe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2d2ccb2fbe_0_35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g22d2ccb2fbe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2d2ccb2fbe_0_38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7" name="Google Shape;447;g22d2ccb2fbe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2d2ccb2fbe_0_41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0" name="Google Shape;480;g22d2ccb2fbe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2d2ccb2fbe_0_44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3" name="Google Shape;513;g22d2ccb2fbe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2d2ccb2fbe_0_47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7" name="Google Shape;547;g22d2ccb2fbe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2d2ccb2fbe_0_50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7" name="Google Shape;577;g22d2ccb2fbe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2d2ccb2fbe_0_60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7" name="Google Shape;607;g22d2ccb2fbe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" name="Google Shape;7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2d2ccb2fb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1" name="Google Shape;621;g22d2ccb2fbe_0_62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g22d2ccb2fbe_0_62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2d2ccb2fb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4" name="Google Shape;634;g22d2ccb2fbe_0_72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22d2ccb2fbe_0_72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2d2ccb2fbe_0_91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4" name="Google Shape;644;g22d2ccb2fb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2d2ccb2fb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g22d2ccb2fbe_0_99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1" name="Google Shape;651;g22d2ccb2fbe_0_99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2d2ccb2fbe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22d2ccb2fbe_0_61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2d2ccb2fb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7" name="Google Shape;667;g22d2ccb2fbe_0_150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22d2ccb2fbe_0_150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2d2ccb2fbe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5" name="Google Shape;675;g22d2ccb2fbe_0_188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g22d2ccb2fbe_0_188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2d2ccb2fbe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5" name="Google Shape;685;g22d2ccb2fbe_0_197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g22d2ccb2fbe_0_197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2d2ccb2fbe_0_257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2" name="Google Shape;692;g22d2ccb2fbe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2d2ccb2fbe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22d2ccb2fbe_0_62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d2ccb2fb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22d2ccb2fbe_0_2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7" name="Google Shape;70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4" name="Google Shape;71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0" name="Google Shape;7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7" name="Google Shape;74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7" name="Google Shape;78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2e73804ff5_0_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4" name="Google Shape;794;g22e73804f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1" name="Google Shape;80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Trọng một số tài liệu khác: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A walk is a sequence of vertices and edges of a graph i.e. if we traverse a graph then we get a walk. </a:t>
            </a:r>
            <a:br>
              <a:rPr lang="en-US"/>
            </a:br>
            <a:r>
              <a:rPr lang="en-US" b="0" i="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Edge and Vertices both can be repeated.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Open walk- </a:t>
            </a:r>
            <a:r>
              <a:rPr lang="en-US" b="0" i="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A walk is said to be an open walk if the starting and ending vertices are different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Closed walk- </a:t>
            </a:r>
            <a:r>
              <a:rPr lang="en-US" b="0" i="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A walk is said to be a closed walk if the starting and ending vertices are identical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>
              <a:solidFill>
                <a:srgbClr val="27323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Trail is an open walk in which no edge is repeated.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>
              <a:solidFill>
                <a:srgbClr val="27323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1" name="Google Shape;83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3" name="Google Shape;86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3" name="Google Shape;86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1017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d2ccb2fb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22d2ccb2fbe_0_2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1554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3" name="Google Shape;86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24496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2e73804ff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9" name="Google Shape;889;g22e73804ff5_0_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2e73804f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22e73804ff5_0_1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2e73804ff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2" name="Google Shape;902;g22e73804ff5_0_1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2e73804ff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9" name="Google Shape;909;g22e73804ff5_0_2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2e73804ff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7" name="Google Shape;917;g22e73804ff5_0_3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2e73804ff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g22e73804ff5_0_4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3" name="Google Shape;93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4" name="Google Shape;106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4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4" name="Google Shape;120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9" name="Google Shape;132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4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0" name="Google Shape;147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6" name="Google Shape;158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4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5" name="Google Shape;172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4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3" name="Google Shape;185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5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4" name="Google Shape;197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5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6" name="Google Shape;199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5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46" name="Google Shape;204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5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91" name="Google Shape;209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5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1" name="Google Shape;214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5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8" name="Google Shape;215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5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75" name="Google Shape;217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5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8" name="Google Shape;22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5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34" name="Google Shape;223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3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8" name="Google Shape;2338;p3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5" name="Google Shape;2355;p3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7" name="Google Shape;2377;p4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1" name="Google Shape;2421;p6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7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6" name="Google Shape;2456;p7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7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7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7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7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248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7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7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7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7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5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8" name="Google Shape;267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5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rgbClr val="A40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5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509" cy="214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5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5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5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6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51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rgbClr val="FF00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subTitle" idx="1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6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6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6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6"/>
          <p:cNvSpPr txBox="1">
            <a:spLocks noGrp="1"/>
          </p:cNvSpPr>
          <p:nvPr>
            <p:ph type="ctrTitle"/>
          </p:nvPr>
        </p:nvSpPr>
        <p:spPr>
          <a:xfrm>
            <a:off x="1257300" y="1946633"/>
            <a:ext cx="75438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6"/>
          <p:cNvSpPr txBox="1"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4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7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6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6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6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6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6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60"/>
            </a:lvl9pPr>
          </a:lstStyle>
          <a:p>
            <a:endParaRPr/>
          </a:p>
        </p:txBody>
      </p:sp>
      <p:sp>
        <p:nvSpPr>
          <p:cNvPr id="29" name="Google Shape;29;p86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6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5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7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rgbClr val="A40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7"/>
          <p:cNvSpPr txBox="1">
            <a:spLocks noGrp="1"/>
          </p:cNvSpPr>
          <p:nvPr>
            <p:ph type="body" idx="1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7"/>
          <p:cNvSpPr txBox="1">
            <a:spLocks noGrp="1"/>
          </p:cNvSpPr>
          <p:nvPr>
            <p:ph type="body" idx="2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7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7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7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8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rgbClr val="A40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8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8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8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9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9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9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4"/>
          <p:cNvSpPr/>
          <p:nvPr/>
        </p:nvSpPr>
        <p:spPr>
          <a:xfrm>
            <a:off x="457200" y="45720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 extrusionOk="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CCEB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64"/>
          <p:cNvSpPr/>
          <p:nvPr/>
        </p:nvSpPr>
        <p:spPr>
          <a:xfrm>
            <a:off x="457200" y="1886724"/>
            <a:ext cx="9144000" cy="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64"/>
          <p:cNvSpPr/>
          <p:nvPr/>
        </p:nvSpPr>
        <p:spPr>
          <a:xfrm>
            <a:off x="457200" y="2002561"/>
            <a:ext cx="9144000" cy="365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64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A40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64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509" cy="214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64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4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4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75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77.png"/><Relationship Id="rId5" Type="http://schemas.openxmlformats.org/officeDocument/2006/relationships/image" Target="../media/image176.png"/><Relationship Id="rId10" Type="http://schemas.openxmlformats.org/officeDocument/2006/relationships/image" Target="../media/image108.png"/><Relationship Id="rId4" Type="http://schemas.openxmlformats.org/officeDocument/2006/relationships/image" Target="../media/image111.png"/><Relationship Id="rId9" Type="http://schemas.openxmlformats.org/officeDocument/2006/relationships/image" Target="../media/image10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83.png"/><Relationship Id="rId3" Type="http://schemas.openxmlformats.org/officeDocument/2006/relationships/image" Target="../media/image179.png"/><Relationship Id="rId7" Type="http://schemas.openxmlformats.org/officeDocument/2006/relationships/image" Target="../media/image180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81.png"/><Relationship Id="rId5" Type="http://schemas.openxmlformats.org/officeDocument/2006/relationships/image" Target="../media/image176.png"/><Relationship Id="rId10" Type="http://schemas.openxmlformats.org/officeDocument/2006/relationships/image" Target="../media/image108.png"/><Relationship Id="rId4" Type="http://schemas.openxmlformats.org/officeDocument/2006/relationships/image" Target="../media/image111.png"/><Relationship Id="rId9" Type="http://schemas.openxmlformats.org/officeDocument/2006/relationships/image" Target="../media/image10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84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85.png"/><Relationship Id="rId9" Type="http://schemas.openxmlformats.org/officeDocument/2006/relationships/image" Target="../media/image10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64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12.png"/><Relationship Id="rId15" Type="http://schemas.openxmlformats.org/officeDocument/2006/relationships/image" Target="../media/image117.png"/><Relationship Id="rId10" Type="http://schemas.openxmlformats.org/officeDocument/2006/relationships/image" Target="../media/image108.png"/><Relationship Id="rId4" Type="http://schemas.openxmlformats.org/officeDocument/2006/relationships/image" Target="../media/image111.png"/><Relationship Id="rId9" Type="http://schemas.openxmlformats.org/officeDocument/2006/relationships/image" Target="../media/image107.png"/><Relationship Id="rId14" Type="http://schemas.openxmlformats.org/officeDocument/2006/relationships/image" Target="../media/image11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120.png"/><Relationship Id="rId7" Type="http://schemas.openxmlformats.org/officeDocument/2006/relationships/image" Target="../media/image122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12.png"/><Relationship Id="rId15" Type="http://schemas.openxmlformats.org/officeDocument/2006/relationships/image" Target="../media/image126.png"/><Relationship Id="rId10" Type="http://schemas.openxmlformats.org/officeDocument/2006/relationships/image" Target="../media/image108.png"/><Relationship Id="rId19" Type="http://schemas.openxmlformats.org/officeDocument/2006/relationships/image" Target="../media/image130.png"/><Relationship Id="rId4" Type="http://schemas.openxmlformats.org/officeDocument/2006/relationships/image" Target="../media/image121.png"/><Relationship Id="rId9" Type="http://schemas.openxmlformats.org/officeDocument/2006/relationships/image" Target="../media/image107.png"/><Relationship Id="rId14" Type="http://schemas.openxmlformats.org/officeDocument/2006/relationships/image" Target="../media/image12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image" Target="../media/image101.png"/><Relationship Id="rId7" Type="http://schemas.openxmlformats.org/officeDocument/2006/relationships/image" Target="../media/image134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33.png"/><Relationship Id="rId15" Type="http://schemas.openxmlformats.org/officeDocument/2006/relationships/image" Target="../media/image138.png"/><Relationship Id="rId10" Type="http://schemas.openxmlformats.org/officeDocument/2006/relationships/image" Target="../media/image108.png"/><Relationship Id="rId19" Type="http://schemas.openxmlformats.org/officeDocument/2006/relationships/image" Target="../media/image142.png"/><Relationship Id="rId4" Type="http://schemas.openxmlformats.org/officeDocument/2006/relationships/image" Target="../media/image132.png"/><Relationship Id="rId9" Type="http://schemas.openxmlformats.org/officeDocument/2006/relationships/image" Target="../media/image107.png"/><Relationship Id="rId14" Type="http://schemas.openxmlformats.org/officeDocument/2006/relationships/image" Target="../media/image13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45.png"/><Relationship Id="rId10" Type="http://schemas.openxmlformats.org/officeDocument/2006/relationships/image" Target="../media/image108.png"/><Relationship Id="rId4" Type="http://schemas.openxmlformats.org/officeDocument/2006/relationships/image" Target="../media/image144.png"/><Relationship Id="rId9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47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49.png"/><Relationship Id="rId10" Type="http://schemas.openxmlformats.org/officeDocument/2006/relationships/image" Target="../media/image108.png"/><Relationship Id="rId4" Type="http://schemas.openxmlformats.org/officeDocument/2006/relationships/image" Target="../media/image148.png"/><Relationship Id="rId9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56.png"/><Relationship Id="rId3" Type="http://schemas.openxmlformats.org/officeDocument/2006/relationships/image" Target="../media/image150.png"/><Relationship Id="rId7" Type="http://schemas.openxmlformats.org/officeDocument/2006/relationships/image" Target="../media/image153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54.png"/><Relationship Id="rId5" Type="http://schemas.openxmlformats.org/officeDocument/2006/relationships/image" Target="../media/image152.png"/><Relationship Id="rId15" Type="http://schemas.openxmlformats.org/officeDocument/2006/relationships/image" Target="../media/image158.png"/><Relationship Id="rId10" Type="http://schemas.openxmlformats.org/officeDocument/2006/relationships/image" Target="../media/image108.png"/><Relationship Id="rId4" Type="http://schemas.openxmlformats.org/officeDocument/2006/relationships/image" Target="../media/image151.png"/><Relationship Id="rId9" Type="http://schemas.openxmlformats.org/officeDocument/2006/relationships/image" Target="../media/image107.png"/><Relationship Id="rId14" Type="http://schemas.openxmlformats.org/officeDocument/2006/relationships/image" Target="../media/image15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63.png"/><Relationship Id="rId3" Type="http://schemas.openxmlformats.org/officeDocument/2006/relationships/image" Target="../media/image159.png"/><Relationship Id="rId7" Type="http://schemas.openxmlformats.org/officeDocument/2006/relationships/image" Target="../media/image161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54.png"/><Relationship Id="rId5" Type="http://schemas.openxmlformats.org/officeDocument/2006/relationships/image" Target="../media/image160.png"/><Relationship Id="rId15" Type="http://schemas.openxmlformats.org/officeDocument/2006/relationships/image" Target="../media/image155.png"/><Relationship Id="rId10" Type="http://schemas.openxmlformats.org/officeDocument/2006/relationships/image" Target="../media/image108.png"/><Relationship Id="rId4" Type="http://schemas.openxmlformats.org/officeDocument/2006/relationships/image" Target="../media/image144.png"/><Relationship Id="rId9" Type="http://schemas.openxmlformats.org/officeDocument/2006/relationships/image" Target="../media/image107.png"/><Relationship Id="rId14" Type="http://schemas.openxmlformats.org/officeDocument/2006/relationships/image" Target="../media/image15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68.png"/><Relationship Id="rId3" Type="http://schemas.openxmlformats.org/officeDocument/2006/relationships/image" Target="../media/image101.png"/><Relationship Id="rId7" Type="http://schemas.openxmlformats.org/officeDocument/2006/relationships/image" Target="../media/image134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66.png"/><Relationship Id="rId5" Type="http://schemas.openxmlformats.org/officeDocument/2006/relationships/image" Target="../media/image165.png"/><Relationship Id="rId10" Type="http://schemas.openxmlformats.org/officeDocument/2006/relationships/image" Target="../media/image108.png"/><Relationship Id="rId4" Type="http://schemas.openxmlformats.org/officeDocument/2006/relationships/image" Target="../media/image164.png"/><Relationship Id="rId9" Type="http://schemas.openxmlformats.org/officeDocument/2006/relationships/image" Target="../media/image10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43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74.png"/><Relationship Id="rId5" Type="http://schemas.openxmlformats.org/officeDocument/2006/relationships/image" Target="../media/image172.png"/><Relationship Id="rId10" Type="http://schemas.openxmlformats.org/officeDocument/2006/relationships/image" Target="../media/image108.png"/><Relationship Id="rId4" Type="http://schemas.openxmlformats.org/officeDocument/2006/relationships/image" Target="../media/image111.png"/><Relationship Id="rId9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/>
          <p:nvPr/>
        </p:nvSpPr>
        <p:spPr>
          <a:xfrm>
            <a:off x="3306584" y="3786962"/>
            <a:ext cx="35199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" marR="0" lvl="0" indent="0" algn="ctr" rtl="0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Graphs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>
            <a:spLocks noGrp="1"/>
          </p:cNvSpPr>
          <p:nvPr>
            <p:ph type="title"/>
          </p:nvPr>
        </p:nvSpPr>
        <p:spPr>
          <a:xfrm>
            <a:off x="1489989" y="2236711"/>
            <a:ext cx="69258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350" rIns="0" bIns="0" anchor="t" anchorCtr="0">
            <a:spAutoFit/>
          </a:bodyPr>
          <a:lstStyle/>
          <a:p>
            <a:pPr marL="1393190" marR="5080" lvl="0" indent="-1381125" algn="ctr" rtl="0">
              <a:lnSpc>
                <a:spcPct val="11727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>
                <a:solidFill>
                  <a:srgbClr val="003366"/>
                </a:solidFill>
              </a:rPr>
              <a:t>Discrete Mathematics 2</a:t>
            </a:r>
            <a:endParaRPr sz="4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>
            <a:spLocks noGrp="1"/>
          </p:cNvSpPr>
          <p:nvPr>
            <p:ph type="title"/>
          </p:nvPr>
        </p:nvSpPr>
        <p:spPr>
          <a:xfrm>
            <a:off x="4196588" y="1127290"/>
            <a:ext cx="155194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Loops</a:t>
            </a:r>
            <a:endParaRPr/>
          </a:p>
        </p:txBody>
      </p:sp>
      <p:grpSp>
        <p:nvGrpSpPr>
          <p:cNvPr id="140" name="Google Shape;140;p9"/>
          <p:cNvGrpSpPr/>
          <p:nvPr/>
        </p:nvGrpSpPr>
        <p:grpSpPr>
          <a:xfrm>
            <a:off x="1383779" y="3063239"/>
            <a:ext cx="6053340" cy="1828800"/>
            <a:chOff x="1383779" y="3063239"/>
            <a:chExt cx="6053340" cy="1828800"/>
          </a:xfrm>
        </p:grpSpPr>
        <p:pic>
          <p:nvPicPr>
            <p:cNvPr id="141" name="Google Shape;141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83779" y="3694175"/>
              <a:ext cx="213359" cy="210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9"/>
            <p:cNvSpPr/>
            <p:nvPr/>
          </p:nvSpPr>
          <p:spPr>
            <a:xfrm>
              <a:off x="1490459" y="3889260"/>
              <a:ext cx="289560" cy="561340"/>
            </a:xfrm>
            <a:custGeom>
              <a:avLst/>
              <a:gdLst/>
              <a:ahLst/>
              <a:cxnLst/>
              <a:rect l="l" t="t" r="r" b="b"/>
              <a:pathLst>
                <a:path w="289560" h="561339" extrusionOk="0">
                  <a:moveTo>
                    <a:pt x="24396" y="0"/>
                  </a:moveTo>
                  <a:lnTo>
                    <a:pt x="0" y="12179"/>
                  </a:lnTo>
                  <a:lnTo>
                    <a:pt x="265188" y="560819"/>
                  </a:lnTo>
                  <a:lnTo>
                    <a:pt x="289559" y="548627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" name="Google Shape;143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28203" y="4407407"/>
              <a:ext cx="213359" cy="21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629643" y="3063239"/>
              <a:ext cx="213360" cy="210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9"/>
            <p:cNvSpPr/>
            <p:nvPr/>
          </p:nvSpPr>
          <p:spPr>
            <a:xfrm>
              <a:off x="5123675" y="3142487"/>
              <a:ext cx="649605" cy="472440"/>
            </a:xfrm>
            <a:custGeom>
              <a:avLst/>
              <a:gdLst/>
              <a:ahLst/>
              <a:cxnLst/>
              <a:rect l="l" t="t" r="r" b="b"/>
              <a:pathLst>
                <a:path w="649604" h="472439" extrusionOk="0">
                  <a:moveTo>
                    <a:pt x="633983" y="0"/>
                  </a:moveTo>
                  <a:lnTo>
                    <a:pt x="0" y="448056"/>
                  </a:lnTo>
                  <a:lnTo>
                    <a:pt x="15239" y="472439"/>
                  </a:lnTo>
                  <a:lnTo>
                    <a:pt x="649236" y="24396"/>
                  </a:lnTo>
                  <a:lnTo>
                    <a:pt x="6339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6" name="Google Shape;146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80419" y="3514343"/>
              <a:ext cx="210312" cy="2103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9"/>
            <p:cNvSpPr/>
            <p:nvPr/>
          </p:nvSpPr>
          <p:spPr>
            <a:xfrm>
              <a:off x="1569707" y="3112007"/>
              <a:ext cx="5489575" cy="1484630"/>
            </a:xfrm>
            <a:custGeom>
              <a:avLst/>
              <a:gdLst/>
              <a:ahLst/>
              <a:cxnLst/>
              <a:rect l="l" t="t" r="r" b="b"/>
              <a:pathLst>
                <a:path w="5489575" h="1484629" extrusionOk="0">
                  <a:moveTo>
                    <a:pt x="1709940" y="908316"/>
                  </a:moveTo>
                  <a:lnTo>
                    <a:pt x="3048" y="664476"/>
                  </a:lnTo>
                  <a:lnTo>
                    <a:pt x="0" y="691896"/>
                  </a:lnTo>
                  <a:lnTo>
                    <a:pt x="1606473" y="921397"/>
                  </a:lnTo>
                  <a:lnTo>
                    <a:pt x="240804" y="1456944"/>
                  </a:lnTo>
                  <a:lnTo>
                    <a:pt x="249948" y="1484376"/>
                  </a:lnTo>
                  <a:lnTo>
                    <a:pt x="1652016" y="935736"/>
                  </a:lnTo>
                  <a:lnTo>
                    <a:pt x="1648282" y="927366"/>
                  </a:lnTo>
                  <a:lnTo>
                    <a:pt x="1706892" y="935736"/>
                  </a:lnTo>
                  <a:lnTo>
                    <a:pt x="1709940" y="908316"/>
                  </a:lnTo>
                  <a:close/>
                </a:path>
                <a:path w="5489575" h="1484629" extrusionOk="0">
                  <a:moveTo>
                    <a:pt x="5489460" y="329184"/>
                  </a:moveTo>
                  <a:lnTo>
                    <a:pt x="5486412" y="298716"/>
                  </a:lnTo>
                  <a:lnTo>
                    <a:pt x="5448732" y="302145"/>
                  </a:lnTo>
                  <a:lnTo>
                    <a:pt x="5452884" y="283476"/>
                  </a:lnTo>
                  <a:lnTo>
                    <a:pt x="4142232" y="0"/>
                  </a:lnTo>
                  <a:lnTo>
                    <a:pt x="4136136" y="27432"/>
                  </a:lnTo>
                  <a:lnTo>
                    <a:pt x="5418861" y="304863"/>
                  </a:lnTo>
                  <a:lnTo>
                    <a:pt x="3474720" y="481584"/>
                  </a:lnTo>
                  <a:lnTo>
                    <a:pt x="3477768" y="509028"/>
                  </a:lnTo>
                  <a:lnTo>
                    <a:pt x="5489460" y="3291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" name="Google Shape;148;p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57527" y="3218687"/>
              <a:ext cx="5879592" cy="16733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" name="Google Shape;149;p9"/>
          <p:cNvSpPr txBox="1"/>
          <p:nvPr/>
        </p:nvSpPr>
        <p:spPr>
          <a:xfrm>
            <a:off x="1099807" y="3074936"/>
            <a:ext cx="1758314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5488940" y="2415324"/>
            <a:ext cx="2559050" cy="73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15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Detroit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14145" marR="0" lvl="0" indent="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9"/>
          <p:cNvSpPr/>
          <p:nvPr/>
        </p:nvSpPr>
        <p:spPr>
          <a:xfrm>
            <a:off x="1252728" y="2791980"/>
            <a:ext cx="4660900" cy="1003300"/>
          </a:xfrm>
          <a:custGeom>
            <a:avLst/>
            <a:gdLst/>
            <a:ahLst/>
            <a:cxnLst/>
            <a:rect l="l" t="t" r="r" b="b"/>
            <a:pathLst>
              <a:path w="4660900" h="1003300" extrusionOk="0">
                <a:moveTo>
                  <a:pt x="393166" y="783323"/>
                </a:moveTo>
                <a:lnTo>
                  <a:pt x="390131" y="765035"/>
                </a:lnTo>
                <a:lnTo>
                  <a:pt x="377952" y="728459"/>
                </a:lnTo>
                <a:lnTo>
                  <a:pt x="368795" y="710171"/>
                </a:lnTo>
                <a:lnTo>
                  <a:pt x="365747" y="705104"/>
                </a:lnTo>
                <a:lnTo>
                  <a:pt x="365747" y="804659"/>
                </a:lnTo>
                <a:lnTo>
                  <a:pt x="362699" y="822947"/>
                </a:lnTo>
                <a:lnTo>
                  <a:pt x="362699" y="841235"/>
                </a:lnTo>
                <a:lnTo>
                  <a:pt x="344411" y="886968"/>
                </a:lnTo>
                <a:lnTo>
                  <a:pt x="301739" y="935723"/>
                </a:lnTo>
                <a:lnTo>
                  <a:pt x="246875" y="966216"/>
                </a:lnTo>
                <a:lnTo>
                  <a:pt x="228600" y="969251"/>
                </a:lnTo>
                <a:lnTo>
                  <a:pt x="213347" y="972299"/>
                </a:lnTo>
                <a:lnTo>
                  <a:pt x="179819" y="972299"/>
                </a:lnTo>
                <a:lnTo>
                  <a:pt x="161531" y="969251"/>
                </a:lnTo>
                <a:lnTo>
                  <a:pt x="115811" y="954011"/>
                </a:lnTo>
                <a:lnTo>
                  <a:pt x="76200" y="923544"/>
                </a:lnTo>
                <a:lnTo>
                  <a:pt x="39611" y="868680"/>
                </a:lnTo>
                <a:lnTo>
                  <a:pt x="36563" y="853427"/>
                </a:lnTo>
                <a:lnTo>
                  <a:pt x="30467" y="838187"/>
                </a:lnTo>
                <a:lnTo>
                  <a:pt x="30467" y="822947"/>
                </a:lnTo>
                <a:lnTo>
                  <a:pt x="27419" y="804659"/>
                </a:lnTo>
                <a:lnTo>
                  <a:pt x="30467" y="786371"/>
                </a:lnTo>
                <a:lnTo>
                  <a:pt x="30467" y="771144"/>
                </a:lnTo>
                <a:lnTo>
                  <a:pt x="36563" y="755904"/>
                </a:lnTo>
                <a:lnTo>
                  <a:pt x="42672" y="737616"/>
                </a:lnTo>
                <a:lnTo>
                  <a:pt x="67056" y="697992"/>
                </a:lnTo>
                <a:lnTo>
                  <a:pt x="103619" y="664451"/>
                </a:lnTo>
                <a:lnTo>
                  <a:pt x="115811" y="658368"/>
                </a:lnTo>
                <a:lnTo>
                  <a:pt x="131051" y="649211"/>
                </a:lnTo>
                <a:lnTo>
                  <a:pt x="146291" y="643128"/>
                </a:lnTo>
                <a:lnTo>
                  <a:pt x="164579" y="640080"/>
                </a:lnTo>
                <a:lnTo>
                  <a:pt x="179819" y="637019"/>
                </a:lnTo>
                <a:lnTo>
                  <a:pt x="213347" y="637019"/>
                </a:lnTo>
                <a:lnTo>
                  <a:pt x="231635" y="640080"/>
                </a:lnTo>
                <a:lnTo>
                  <a:pt x="246875" y="646163"/>
                </a:lnTo>
                <a:lnTo>
                  <a:pt x="262128" y="649211"/>
                </a:lnTo>
                <a:lnTo>
                  <a:pt x="316979" y="685787"/>
                </a:lnTo>
                <a:lnTo>
                  <a:pt x="353555" y="740651"/>
                </a:lnTo>
                <a:lnTo>
                  <a:pt x="356603" y="755904"/>
                </a:lnTo>
                <a:lnTo>
                  <a:pt x="362699" y="771144"/>
                </a:lnTo>
                <a:lnTo>
                  <a:pt x="362699" y="789419"/>
                </a:lnTo>
                <a:lnTo>
                  <a:pt x="365747" y="804659"/>
                </a:lnTo>
                <a:lnTo>
                  <a:pt x="365747" y="705104"/>
                </a:lnTo>
                <a:lnTo>
                  <a:pt x="359651" y="694944"/>
                </a:lnTo>
                <a:lnTo>
                  <a:pt x="335267" y="664451"/>
                </a:lnTo>
                <a:lnTo>
                  <a:pt x="320027" y="652259"/>
                </a:lnTo>
                <a:lnTo>
                  <a:pt x="304800" y="643128"/>
                </a:lnTo>
                <a:lnTo>
                  <a:pt x="297154" y="637019"/>
                </a:lnTo>
                <a:lnTo>
                  <a:pt x="289547" y="630923"/>
                </a:lnTo>
                <a:lnTo>
                  <a:pt x="271272" y="624827"/>
                </a:lnTo>
                <a:lnTo>
                  <a:pt x="252984" y="615683"/>
                </a:lnTo>
                <a:lnTo>
                  <a:pt x="216395" y="609587"/>
                </a:lnTo>
                <a:lnTo>
                  <a:pt x="176784" y="609587"/>
                </a:lnTo>
                <a:lnTo>
                  <a:pt x="118872" y="624827"/>
                </a:lnTo>
                <a:lnTo>
                  <a:pt x="85331" y="643128"/>
                </a:lnTo>
                <a:lnTo>
                  <a:pt x="45707" y="679704"/>
                </a:lnTo>
                <a:lnTo>
                  <a:pt x="24384" y="713219"/>
                </a:lnTo>
                <a:lnTo>
                  <a:pt x="15240" y="728459"/>
                </a:lnTo>
                <a:lnTo>
                  <a:pt x="3035" y="765035"/>
                </a:lnTo>
                <a:lnTo>
                  <a:pt x="0" y="786371"/>
                </a:lnTo>
                <a:lnTo>
                  <a:pt x="0" y="825995"/>
                </a:lnTo>
                <a:lnTo>
                  <a:pt x="9131" y="865619"/>
                </a:lnTo>
                <a:lnTo>
                  <a:pt x="33528" y="914387"/>
                </a:lnTo>
                <a:lnTo>
                  <a:pt x="57912" y="944880"/>
                </a:lnTo>
                <a:lnTo>
                  <a:pt x="88379" y="969251"/>
                </a:lnTo>
                <a:lnTo>
                  <a:pt x="121907" y="987539"/>
                </a:lnTo>
                <a:lnTo>
                  <a:pt x="158483" y="999744"/>
                </a:lnTo>
                <a:lnTo>
                  <a:pt x="176784" y="999744"/>
                </a:lnTo>
                <a:lnTo>
                  <a:pt x="198107" y="1002792"/>
                </a:lnTo>
                <a:lnTo>
                  <a:pt x="216395" y="999744"/>
                </a:lnTo>
                <a:lnTo>
                  <a:pt x="237731" y="996683"/>
                </a:lnTo>
                <a:lnTo>
                  <a:pt x="256019" y="993635"/>
                </a:lnTo>
                <a:lnTo>
                  <a:pt x="274307" y="987539"/>
                </a:lnTo>
                <a:lnTo>
                  <a:pt x="289547" y="978395"/>
                </a:lnTo>
                <a:lnTo>
                  <a:pt x="301739" y="972299"/>
                </a:lnTo>
                <a:lnTo>
                  <a:pt x="335267" y="944880"/>
                </a:lnTo>
                <a:lnTo>
                  <a:pt x="359651" y="914387"/>
                </a:lnTo>
                <a:lnTo>
                  <a:pt x="377952" y="880859"/>
                </a:lnTo>
                <a:lnTo>
                  <a:pt x="390131" y="844283"/>
                </a:lnTo>
                <a:lnTo>
                  <a:pt x="393166" y="825995"/>
                </a:lnTo>
                <a:lnTo>
                  <a:pt x="393166" y="783323"/>
                </a:lnTo>
                <a:close/>
              </a:path>
              <a:path w="4660900" h="1003300" extrusionOk="0">
                <a:moveTo>
                  <a:pt x="4660379" y="176771"/>
                </a:moveTo>
                <a:lnTo>
                  <a:pt x="4657331" y="155435"/>
                </a:lnTo>
                <a:lnTo>
                  <a:pt x="4645139" y="118859"/>
                </a:lnTo>
                <a:lnTo>
                  <a:pt x="4636008" y="100571"/>
                </a:lnTo>
                <a:lnTo>
                  <a:pt x="4632947" y="95491"/>
                </a:lnTo>
                <a:lnTo>
                  <a:pt x="4632947" y="198107"/>
                </a:lnTo>
                <a:lnTo>
                  <a:pt x="4629899" y="213347"/>
                </a:lnTo>
                <a:lnTo>
                  <a:pt x="4629899" y="231635"/>
                </a:lnTo>
                <a:lnTo>
                  <a:pt x="4617720" y="262128"/>
                </a:lnTo>
                <a:lnTo>
                  <a:pt x="4593323" y="304800"/>
                </a:lnTo>
                <a:lnTo>
                  <a:pt x="4568939" y="326123"/>
                </a:lnTo>
                <a:lnTo>
                  <a:pt x="4556747" y="338328"/>
                </a:lnTo>
                <a:lnTo>
                  <a:pt x="4544555" y="344411"/>
                </a:lnTo>
                <a:lnTo>
                  <a:pt x="4529315" y="353555"/>
                </a:lnTo>
                <a:lnTo>
                  <a:pt x="4514075" y="359651"/>
                </a:lnTo>
                <a:lnTo>
                  <a:pt x="4495787" y="362699"/>
                </a:lnTo>
                <a:lnTo>
                  <a:pt x="4480547" y="365747"/>
                </a:lnTo>
                <a:lnTo>
                  <a:pt x="4447032" y="365747"/>
                </a:lnTo>
                <a:lnTo>
                  <a:pt x="4383011" y="344411"/>
                </a:lnTo>
                <a:lnTo>
                  <a:pt x="4343387" y="316979"/>
                </a:lnTo>
                <a:lnTo>
                  <a:pt x="4325099" y="289547"/>
                </a:lnTo>
                <a:lnTo>
                  <a:pt x="4315955" y="277355"/>
                </a:lnTo>
                <a:lnTo>
                  <a:pt x="4306811" y="262128"/>
                </a:lnTo>
                <a:lnTo>
                  <a:pt x="4303763" y="246875"/>
                </a:lnTo>
                <a:lnTo>
                  <a:pt x="4297667" y="228600"/>
                </a:lnTo>
                <a:lnTo>
                  <a:pt x="4297667" y="213347"/>
                </a:lnTo>
                <a:lnTo>
                  <a:pt x="4294632" y="195059"/>
                </a:lnTo>
                <a:lnTo>
                  <a:pt x="4297667" y="179819"/>
                </a:lnTo>
                <a:lnTo>
                  <a:pt x="4297667" y="161544"/>
                </a:lnTo>
                <a:lnTo>
                  <a:pt x="4315955" y="115811"/>
                </a:lnTo>
                <a:lnTo>
                  <a:pt x="4358627" y="63995"/>
                </a:lnTo>
                <a:lnTo>
                  <a:pt x="4383011" y="48755"/>
                </a:lnTo>
                <a:lnTo>
                  <a:pt x="4398251" y="39611"/>
                </a:lnTo>
                <a:lnTo>
                  <a:pt x="4413491" y="33528"/>
                </a:lnTo>
                <a:lnTo>
                  <a:pt x="4431779" y="30480"/>
                </a:lnTo>
                <a:lnTo>
                  <a:pt x="4447032" y="27419"/>
                </a:lnTo>
                <a:lnTo>
                  <a:pt x="4480547" y="27419"/>
                </a:lnTo>
                <a:lnTo>
                  <a:pt x="4498835" y="30480"/>
                </a:lnTo>
                <a:lnTo>
                  <a:pt x="4514075" y="36576"/>
                </a:lnTo>
                <a:lnTo>
                  <a:pt x="4529315" y="39611"/>
                </a:lnTo>
                <a:lnTo>
                  <a:pt x="4559808" y="57899"/>
                </a:lnTo>
                <a:lnTo>
                  <a:pt x="4584179" y="76200"/>
                </a:lnTo>
                <a:lnTo>
                  <a:pt x="4593323" y="88379"/>
                </a:lnTo>
                <a:lnTo>
                  <a:pt x="4602467" y="103619"/>
                </a:lnTo>
                <a:lnTo>
                  <a:pt x="4611611" y="115811"/>
                </a:lnTo>
                <a:lnTo>
                  <a:pt x="4620755" y="131051"/>
                </a:lnTo>
                <a:lnTo>
                  <a:pt x="4623803" y="146304"/>
                </a:lnTo>
                <a:lnTo>
                  <a:pt x="4629899" y="164579"/>
                </a:lnTo>
                <a:lnTo>
                  <a:pt x="4629899" y="179819"/>
                </a:lnTo>
                <a:lnTo>
                  <a:pt x="4632947" y="198107"/>
                </a:lnTo>
                <a:lnTo>
                  <a:pt x="4632947" y="95491"/>
                </a:lnTo>
                <a:lnTo>
                  <a:pt x="4626851" y="85344"/>
                </a:lnTo>
                <a:lnTo>
                  <a:pt x="4602467" y="54851"/>
                </a:lnTo>
                <a:lnTo>
                  <a:pt x="4587227" y="42659"/>
                </a:lnTo>
                <a:lnTo>
                  <a:pt x="4571987" y="33528"/>
                </a:lnTo>
                <a:lnTo>
                  <a:pt x="4564354" y="27419"/>
                </a:lnTo>
                <a:lnTo>
                  <a:pt x="4556747" y="21323"/>
                </a:lnTo>
                <a:lnTo>
                  <a:pt x="4538472" y="15227"/>
                </a:lnTo>
                <a:lnTo>
                  <a:pt x="4520184" y="6083"/>
                </a:lnTo>
                <a:lnTo>
                  <a:pt x="4483608" y="0"/>
                </a:lnTo>
                <a:lnTo>
                  <a:pt x="4443984" y="0"/>
                </a:lnTo>
                <a:lnTo>
                  <a:pt x="4386072" y="15227"/>
                </a:lnTo>
                <a:lnTo>
                  <a:pt x="4352531" y="33528"/>
                </a:lnTo>
                <a:lnTo>
                  <a:pt x="4312920" y="70104"/>
                </a:lnTo>
                <a:lnTo>
                  <a:pt x="4291584" y="103619"/>
                </a:lnTo>
                <a:lnTo>
                  <a:pt x="4282427" y="118859"/>
                </a:lnTo>
                <a:lnTo>
                  <a:pt x="4276331" y="137147"/>
                </a:lnTo>
                <a:lnTo>
                  <a:pt x="4270235" y="158483"/>
                </a:lnTo>
                <a:lnTo>
                  <a:pt x="4267187" y="176771"/>
                </a:lnTo>
                <a:lnTo>
                  <a:pt x="4267187" y="216395"/>
                </a:lnTo>
                <a:lnTo>
                  <a:pt x="4282427" y="274307"/>
                </a:lnTo>
                <a:lnTo>
                  <a:pt x="4300715" y="307835"/>
                </a:lnTo>
                <a:lnTo>
                  <a:pt x="4340339" y="350507"/>
                </a:lnTo>
                <a:lnTo>
                  <a:pt x="4355579" y="359651"/>
                </a:lnTo>
                <a:lnTo>
                  <a:pt x="4370832" y="371856"/>
                </a:lnTo>
                <a:lnTo>
                  <a:pt x="4425696" y="390144"/>
                </a:lnTo>
                <a:lnTo>
                  <a:pt x="4443984" y="393179"/>
                </a:lnTo>
                <a:lnTo>
                  <a:pt x="4483608" y="393179"/>
                </a:lnTo>
                <a:lnTo>
                  <a:pt x="4504931" y="390144"/>
                </a:lnTo>
                <a:lnTo>
                  <a:pt x="4541520" y="377952"/>
                </a:lnTo>
                <a:lnTo>
                  <a:pt x="4556747" y="368795"/>
                </a:lnTo>
                <a:lnTo>
                  <a:pt x="4562843" y="365747"/>
                </a:lnTo>
                <a:lnTo>
                  <a:pt x="4614672" y="323075"/>
                </a:lnTo>
                <a:lnTo>
                  <a:pt x="4645139" y="271259"/>
                </a:lnTo>
                <a:lnTo>
                  <a:pt x="4657331" y="234683"/>
                </a:lnTo>
                <a:lnTo>
                  <a:pt x="4660379" y="216395"/>
                </a:lnTo>
                <a:lnTo>
                  <a:pt x="4660379" y="1767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1328407" y="3928363"/>
            <a:ext cx="6896734" cy="184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16332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231521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Denver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63085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Washington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Angeles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endParaRPr sz="2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54" name="Google Shape;154;p9"/>
          <p:cNvSpPr txBox="1"/>
          <p:nvPr/>
        </p:nvSpPr>
        <p:spPr>
          <a:xfrm>
            <a:off x="1635239" y="6055802"/>
            <a:ext cx="718338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An edge is called a </a:t>
            </a: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loop </a:t>
            </a: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if it connects a vertex to itself.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9" name="Google Shape;2699;p60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700" name="Google Shape;2700;p60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01" name="Google Shape;2701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2" name="Google Shape;2702;p6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3" name="Google Shape;2703;p6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4" name="Google Shape;2704;p60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05" name="Google Shape;2705;p6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6" name="Google Shape;2706;p6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7" name="Google Shape;2707;p6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8" name="Google Shape;2708;p6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9" name="Google Shape;2709;p6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0" name="Google Shape;2710;p6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444739" y="3654551"/>
              <a:ext cx="3660660" cy="1444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1" name="Google Shape;2711;p60"/>
          <p:cNvSpPr txBox="1"/>
          <p:nvPr/>
        </p:nvSpPr>
        <p:spPr>
          <a:xfrm>
            <a:off x="1465580" y="4275835"/>
            <a:ext cx="19685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2" name="Google Shape;2712;p60"/>
          <p:cNvSpPr txBox="1"/>
          <p:nvPr/>
        </p:nvSpPr>
        <p:spPr>
          <a:xfrm>
            <a:off x="1925815" y="3590048"/>
            <a:ext cx="1917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3" name="Google Shape;2713;p60"/>
          <p:cNvSpPr txBox="1"/>
          <p:nvPr/>
        </p:nvSpPr>
        <p:spPr>
          <a:xfrm>
            <a:off x="2760979" y="3782072"/>
            <a:ext cx="19685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4" name="Google Shape;2714;p60"/>
          <p:cNvSpPr txBox="1"/>
          <p:nvPr/>
        </p:nvSpPr>
        <p:spPr>
          <a:xfrm>
            <a:off x="3587348" y="3666248"/>
            <a:ext cx="208279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5" name="Google Shape;2715;p60"/>
          <p:cNvSpPr txBox="1"/>
          <p:nvPr/>
        </p:nvSpPr>
        <p:spPr>
          <a:xfrm>
            <a:off x="4169403" y="4010672"/>
            <a:ext cx="19431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6" name="Google Shape;2716;p60"/>
          <p:cNvSpPr txBox="1"/>
          <p:nvPr/>
        </p:nvSpPr>
        <p:spPr>
          <a:xfrm>
            <a:off x="4900663" y="4391659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7" name="Google Shape;2717;p60"/>
          <p:cNvSpPr txBox="1"/>
          <p:nvPr/>
        </p:nvSpPr>
        <p:spPr>
          <a:xfrm>
            <a:off x="3980917" y="4797044"/>
            <a:ext cx="9588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8" name="Google Shape;2718;p60"/>
          <p:cNvSpPr txBox="1"/>
          <p:nvPr/>
        </p:nvSpPr>
        <p:spPr>
          <a:xfrm>
            <a:off x="2145271" y="4504435"/>
            <a:ext cx="21018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9" name="Google Shape;2719;p60"/>
          <p:cNvSpPr txBox="1"/>
          <p:nvPr/>
        </p:nvSpPr>
        <p:spPr>
          <a:xfrm>
            <a:off x="3347103" y="4504435"/>
            <a:ext cx="208279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0" name="Google Shape;2720;p60"/>
          <p:cNvSpPr txBox="1">
            <a:spLocks noGrp="1"/>
          </p:cNvSpPr>
          <p:nvPr>
            <p:ph type="title"/>
          </p:nvPr>
        </p:nvSpPr>
        <p:spPr>
          <a:xfrm>
            <a:off x="2957829" y="1124204"/>
            <a:ext cx="4646917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Dual Map</a:t>
            </a:r>
            <a:endParaRPr sz="44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721" name="Google Shape;2721;p60"/>
          <p:cNvSpPr txBox="1"/>
          <p:nvPr/>
        </p:nvSpPr>
        <p:spPr>
          <a:xfrm>
            <a:off x="721880" y="2066023"/>
            <a:ext cx="598372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Region =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vertex </a:t>
            </a:r>
            <a:endParaRPr/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Common border =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2" name="Google Shape;2722;p60"/>
          <p:cNvSpPr/>
          <p:nvPr/>
        </p:nvSpPr>
        <p:spPr>
          <a:xfrm>
            <a:off x="7531595" y="4148328"/>
            <a:ext cx="250190" cy="576580"/>
          </a:xfrm>
          <a:custGeom>
            <a:avLst/>
            <a:gdLst/>
            <a:ahLst/>
            <a:cxnLst/>
            <a:rect l="l" t="t" r="r" b="b"/>
            <a:pathLst>
              <a:path w="250190" h="576579" extrusionOk="0">
                <a:moveTo>
                  <a:pt x="196759" y="504091"/>
                </a:moveTo>
                <a:lnTo>
                  <a:pt x="170700" y="515112"/>
                </a:lnTo>
                <a:lnTo>
                  <a:pt x="240804" y="576072"/>
                </a:lnTo>
                <a:lnTo>
                  <a:pt x="246704" y="515112"/>
                </a:lnTo>
                <a:lnTo>
                  <a:pt x="201168" y="515112"/>
                </a:lnTo>
                <a:lnTo>
                  <a:pt x="196759" y="504091"/>
                </a:lnTo>
                <a:close/>
              </a:path>
              <a:path w="250190" h="576579" extrusionOk="0">
                <a:moveTo>
                  <a:pt x="223378" y="492833"/>
                </a:moveTo>
                <a:lnTo>
                  <a:pt x="196759" y="504091"/>
                </a:lnTo>
                <a:lnTo>
                  <a:pt x="201168" y="515112"/>
                </a:lnTo>
                <a:lnTo>
                  <a:pt x="228600" y="505968"/>
                </a:lnTo>
                <a:lnTo>
                  <a:pt x="223378" y="492833"/>
                </a:lnTo>
                <a:close/>
              </a:path>
              <a:path w="250190" h="576579" extrusionOk="0">
                <a:moveTo>
                  <a:pt x="249948" y="481596"/>
                </a:moveTo>
                <a:lnTo>
                  <a:pt x="223378" y="492833"/>
                </a:lnTo>
                <a:lnTo>
                  <a:pt x="228600" y="505968"/>
                </a:lnTo>
                <a:lnTo>
                  <a:pt x="201168" y="515112"/>
                </a:lnTo>
                <a:lnTo>
                  <a:pt x="246704" y="515112"/>
                </a:lnTo>
                <a:lnTo>
                  <a:pt x="249948" y="481596"/>
                </a:lnTo>
                <a:close/>
              </a:path>
              <a:path w="250190" h="576579" extrusionOk="0">
                <a:moveTo>
                  <a:pt x="27431" y="0"/>
                </a:moveTo>
                <a:lnTo>
                  <a:pt x="0" y="12192"/>
                </a:lnTo>
                <a:lnTo>
                  <a:pt x="196759" y="504091"/>
                </a:lnTo>
                <a:lnTo>
                  <a:pt x="223378" y="492833"/>
                </a:lnTo>
                <a:lnTo>
                  <a:pt x="27431" y="0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3" name="Google Shape;2723;p60"/>
          <p:cNvSpPr txBox="1"/>
          <p:nvPr/>
        </p:nvSpPr>
        <p:spPr>
          <a:xfrm>
            <a:off x="5491975" y="4725406"/>
            <a:ext cx="3975735" cy="186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5550" rIns="0" bIns="0" anchor="t" anchorCtr="0">
            <a:spAutoFit/>
          </a:bodyPr>
          <a:lstStyle/>
          <a:p>
            <a:pPr marL="12700" marR="5080" lvl="0" indent="0" algn="l" rtl="0">
              <a:lnSpc>
                <a:spcPct val="1175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What is the </a:t>
            </a:r>
            <a:r>
              <a:rPr lang="en-US" sz="2450" b="1" i="1" u="sng" strike="noStrike" cap="non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least number of </a:t>
            </a:r>
            <a:r>
              <a:rPr lang="en-US" sz="2450" b="1" i="1" u="none" strike="noStrike" cap="non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50" b="1" i="1" u="sng" strike="noStrike" cap="non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colors</a:t>
            </a:r>
            <a:r>
              <a:rPr lang="en-US" sz="2450" b="1" i="1" u="none" strike="noStrike" cap="non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needed to color the  vertices of	a graph so that no  two adjacent vertices are assigned  the same color?</a:t>
            </a:r>
            <a:endParaRPr sz="24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724" name="Google Shape;2724;p60"/>
          <p:cNvGrpSpPr/>
          <p:nvPr/>
        </p:nvGrpSpPr>
        <p:grpSpPr>
          <a:xfrm>
            <a:off x="1139939" y="3411728"/>
            <a:ext cx="8126476" cy="1879600"/>
            <a:chOff x="1139939" y="3411728"/>
            <a:chExt cx="8126476" cy="1879600"/>
          </a:xfrm>
        </p:grpSpPr>
        <p:pic>
          <p:nvPicPr>
            <p:cNvPr id="2725" name="Google Shape;2725;p6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139939" y="3411728"/>
              <a:ext cx="4014216" cy="187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6" name="Google Shape;2726;p60"/>
            <p:cNvSpPr/>
            <p:nvPr/>
          </p:nvSpPr>
          <p:spPr>
            <a:xfrm>
              <a:off x="5715000" y="3822204"/>
              <a:ext cx="3535679" cy="546100"/>
            </a:xfrm>
            <a:custGeom>
              <a:avLst/>
              <a:gdLst/>
              <a:ahLst/>
              <a:cxnLst/>
              <a:rect l="l" t="t" r="r" b="b"/>
              <a:pathLst>
                <a:path w="3535679" h="546100" extrusionOk="0">
                  <a:moveTo>
                    <a:pt x="3535667" y="0"/>
                  </a:moveTo>
                  <a:lnTo>
                    <a:pt x="0" y="0"/>
                  </a:lnTo>
                  <a:lnTo>
                    <a:pt x="0" y="545579"/>
                  </a:lnTo>
                  <a:lnTo>
                    <a:pt x="3535667" y="545579"/>
                  </a:lnTo>
                  <a:lnTo>
                    <a:pt x="3535667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60"/>
            <p:cNvSpPr/>
            <p:nvPr/>
          </p:nvSpPr>
          <p:spPr>
            <a:xfrm>
              <a:off x="5702795" y="3806952"/>
              <a:ext cx="3563620" cy="576580"/>
            </a:xfrm>
            <a:custGeom>
              <a:avLst/>
              <a:gdLst/>
              <a:ahLst/>
              <a:cxnLst/>
              <a:rect l="l" t="t" r="r" b="b"/>
              <a:pathLst>
                <a:path w="3563620" h="576579" extrusionOk="0">
                  <a:moveTo>
                    <a:pt x="3563124" y="0"/>
                  </a:moveTo>
                  <a:lnTo>
                    <a:pt x="0" y="0"/>
                  </a:lnTo>
                  <a:lnTo>
                    <a:pt x="0" y="576084"/>
                  </a:lnTo>
                  <a:lnTo>
                    <a:pt x="3563124" y="576084"/>
                  </a:lnTo>
                  <a:lnTo>
                    <a:pt x="3563124" y="560832"/>
                  </a:lnTo>
                  <a:lnTo>
                    <a:pt x="27432" y="560832"/>
                  </a:lnTo>
                  <a:lnTo>
                    <a:pt x="12204" y="548639"/>
                  </a:lnTo>
                  <a:lnTo>
                    <a:pt x="27432" y="548639"/>
                  </a:lnTo>
                  <a:lnTo>
                    <a:pt x="27432" y="27444"/>
                  </a:lnTo>
                  <a:lnTo>
                    <a:pt x="12204" y="27444"/>
                  </a:lnTo>
                  <a:lnTo>
                    <a:pt x="27432" y="15239"/>
                  </a:lnTo>
                  <a:lnTo>
                    <a:pt x="3563124" y="15239"/>
                  </a:lnTo>
                  <a:lnTo>
                    <a:pt x="3563124" y="0"/>
                  </a:lnTo>
                  <a:close/>
                </a:path>
                <a:path w="3563620" h="576579" extrusionOk="0">
                  <a:moveTo>
                    <a:pt x="27432" y="548639"/>
                  </a:moveTo>
                  <a:lnTo>
                    <a:pt x="12204" y="548639"/>
                  </a:lnTo>
                  <a:lnTo>
                    <a:pt x="27432" y="560832"/>
                  </a:lnTo>
                  <a:lnTo>
                    <a:pt x="27432" y="548639"/>
                  </a:lnTo>
                  <a:close/>
                </a:path>
                <a:path w="3563620" h="576579" extrusionOk="0">
                  <a:moveTo>
                    <a:pt x="3535679" y="548639"/>
                  </a:moveTo>
                  <a:lnTo>
                    <a:pt x="27432" y="548639"/>
                  </a:lnTo>
                  <a:lnTo>
                    <a:pt x="27432" y="560832"/>
                  </a:lnTo>
                  <a:lnTo>
                    <a:pt x="3535679" y="560832"/>
                  </a:lnTo>
                  <a:lnTo>
                    <a:pt x="3535679" y="548639"/>
                  </a:lnTo>
                  <a:close/>
                </a:path>
                <a:path w="3563620" h="576579" extrusionOk="0">
                  <a:moveTo>
                    <a:pt x="3535679" y="15239"/>
                  </a:moveTo>
                  <a:lnTo>
                    <a:pt x="3535679" y="560832"/>
                  </a:lnTo>
                  <a:lnTo>
                    <a:pt x="3547872" y="548639"/>
                  </a:lnTo>
                  <a:lnTo>
                    <a:pt x="3563124" y="548639"/>
                  </a:lnTo>
                  <a:lnTo>
                    <a:pt x="3563124" y="27444"/>
                  </a:lnTo>
                  <a:lnTo>
                    <a:pt x="3547872" y="27444"/>
                  </a:lnTo>
                  <a:lnTo>
                    <a:pt x="3535679" y="15239"/>
                  </a:lnTo>
                  <a:close/>
                </a:path>
                <a:path w="3563620" h="576579" extrusionOk="0">
                  <a:moveTo>
                    <a:pt x="3563124" y="548639"/>
                  </a:moveTo>
                  <a:lnTo>
                    <a:pt x="3547872" y="548639"/>
                  </a:lnTo>
                  <a:lnTo>
                    <a:pt x="3535679" y="560832"/>
                  </a:lnTo>
                  <a:lnTo>
                    <a:pt x="3563124" y="560832"/>
                  </a:lnTo>
                  <a:lnTo>
                    <a:pt x="3563124" y="548639"/>
                  </a:lnTo>
                  <a:close/>
                </a:path>
                <a:path w="3563620" h="576579" extrusionOk="0">
                  <a:moveTo>
                    <a:pt x="27432" y="15239"/>
                  </a:moveTo>
                  <a:lnTo>
                    <a:pt x="12204" y="27444"/>
                  </a:lnTo>
                  <a:lnTo>
                    <a:pt x="27432" y="27444"/>
                  </a:lnTo>
                  <a:lnTo>
                    <a:pt x="27432" y="15239"/>
                  </a:lnTo>
                  <a:close/>
                </a:path>
                <a:path w="3563620" h="576579" extrusionOk="0">
                  <a:moveTo>
                    <a:pt x="3535679" y="15239"/>
                  </a:moveTo>
                  <a:lnTo>
                    <a:pt x="27432" y="15239"/>
                  </a:lnTo>
                  <a:lnTo>
                    <a:pt x="27432" y="27444"/>
                  </a:lnTo>
                  <a:lnTo>
                    <a:pt x="3535679" y="27444"/>
                  </a:lnTo>
                  <a:lnTo>
                    <a:pt x="3535679" y="15239"/>
                  </a:lnTo>
                  <a:close/>
                </a:path>
                <a:path w="3563620" h="576579" extrusionOk="0">
                  <a:moveTo>
                    <a:pt x="3563124" y="15239"/>
                  </a:moveTo>
                  <a:lnTo>
                    <a:pt x="3535679" y="15239"/>
                  </a:lnTo>
                  <a:lnTo>
                    <a:pt x="3547872" y="27444"/>
                  </a:lnTo>
                  <a:lnTo>
                    <a:pt x="3563124" y="27444"/>
                  </a:lnTo>
                  <a:lnTo>
                    <a:pt x="3563124" y="15239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8" name="Google Shape;2728;p60"/>
          <p:cNvSpPr txBox="1"/>
          <p:nvPr/>
        </p:nvSpPr>
        <p:spPr>
          <a:xfrm>
            <a:off x="5715000" y="3822204"/>
            <a:ext cx="3535679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spAutoFit/>
          </a:bodyPr>
          <a:lstStyle/>
          <a:p>
            <a:pPr marL="939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3399"/>
                </a:solidFill>
                <a:latin typeface="Lucida Sans"/>
                <a:ea typeface="Lucida Sans"/>
                <a:cs typeface="Lucida Sans"/>
                <a:sym typeface="Lucida Sans"/>
              </a:rPr>
              <a:t>Chromatic number </a:t>
            </a:r>
            <a:r>
              <a:rPr lang="en-US" sz="2800" b="1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χ(</a:t>
            </a:r>
            <a:r>
              <a:rPr lang="en-US" sz="2800" b="1" i="1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1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9" name="Google Shape;2729;p60"/>
          <p:cNvSpPr txBox="1"/>
          <p:nvPr/>
        </p:nvSpPr>
        <p:spPr>
          <a:xfrm>
            <a:off x="8923019" y="6954224"/>
            <a:ext cx="247015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100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0" name="Google Shape;2730;p60"/>
          <p:cNvSpPr txBox="1"/>
          <p:nvPr/>
        </p:nvSpPr>
        <p:spPr>
          <a:xfrm>
            <a:off x="974839" y="3511257"/>
            <a:ext cx="396875" cy="65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Arial"/>
              <a:buNone/>
            </a:pPr>
            <a:r>
              <a:rPr lang="en-US" sz="4150" b="1" i="1" u="none" strike="noStrike" cap="non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41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5" name="Google Shape;2735;p61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736" name="Google Shape;2736;p61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37" name="Google Shape;2737;p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8" name="Google Shape;2738;p6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9" name="Google Shape;2739;p6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0" name="Google Shape;2740;p61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41" name="Google Shape;2741;p6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2" name="Google Shape;2742;p6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3" name="Google Shape;2743;p6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4" name="Google Shape;2744;p6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5" name="Google Shape;2745;p6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6" name="Google Shape;2746;p61"/>
          <p:cNvSpPr txBox="1">
            <a:spLocks noGrp="1"/>
          </p:cNvSpPr>
          <p:nvPr>
            <p:ph type="title"/>
          </p:nvPr>
        </p:nvSpPr>
        <p:spPr>
          <a:xfrm>
            <a:off x="2773172" y="859040"/>
            <a:ext cx="5855702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Four color theorem</a:t>
            </a:r>
            <a:endParaRPr sz="4400"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747" name="Google Shape;2747;p61"/>
          <p:cNvGrpSpPr/>
          <p:nvPr/>
        </p:nvGrpSpPr>
        <p:grpSpPr>
          <a:xfrm>
            <a:off x="987539" y="1901951"/>
            <a:ext cx="7096125" cy="771525"/>
            <a:chOff x="987539" y="1901951"/>
            <a:chExt cx="7096125" cy="771525"/>
          </a:xfrm>
        </p:grpSpPr>
        <p:sp>
          <p:nvSpPr>
            <p:cNvPr id="2748" name="Google Shape;2748;p61"/>
            <p:cNvSpPr/>
            <p:nvPr/>
          </p:nvSpPr>
          <p:spPr>
            <a:xfrm>
              <a:off x="990600" y="1904999"/>
              <a:ext cx="7086600" cy="762000"/>
            </a:xfrm>
            <a:custGeom>
              <a:avLst/>
              <a:gdLst/>
              <a:ahLst/>
              <a:cxnLst/>
              <a:rect l="l" t="t" r="r" b="b"/>
              <a:pathLst>
                <a:path w="7086600" h="762000" extrusionOk="0">
                  <a:moveTo>
                    <a:pt x="70866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086600" y="762000"/>
                  </a:lnTo>
                  <a:lnTo>
                    <a:pt x="7086600" y="0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61"/>
            <p:cNvSpPr/>
            <p:nvPr/>
          </p:nvSpPr>
          <p:spPr>
            <a:xfrm>
              <a:off x="987539" y="1901951"/>
              <a:ext cx="7096125" cy="771525"/>
            </a:xfrm>
            <a:custGeom>
              <a:avLst/>
              <a:gdLst/>
              <a:ahLst/>
              <a:cxnLst/>
              <a:rect l="l" t="t" r="r" b="b"/>
              <a:pathLst>
                <a:path w="7096125" h="771525" extrusionOk="0">
                  <a:moveTo>
                    <a:pt x="7095756" y="0"/>
                  </a:moveTo>
                  <a:lnTo>
                    <a:pt x="0" y="0"/>
                  </a:lnTo>
                  <a:lnTo>
                    <a:pt x="0" y="771156"/>
                  </a:lnTo>
                  <a:lnTo>
                    <a:pt x="7095756" y="771156"/>
                  </a:lnTo>
                  <a:lnTo>
                    <a:pt x="7095756" y="765048"/>
                  </a:lnTo>
                  <a:lnTo>
                    <a:pt x="9156" y="765048"/>
                  </a:lnTo>
                  <a:lnTo>
                    <a:pt x="3060" y="762000"/>
                  </a:lnTo>
                  <a:lnTo>
                    <a:pt x="9156" y="762000"/>
                  </a:lnTo>
                  <a:lnTo>
                    <a:pt x="9156" y="9156"/>
                  </a:lnTo>
                  <a:lnTo>
                    <a:pt x="3060" y="9156"/>
                  </a:lnTo>
                  <a:lnTo>
                    <a:pt x="9156" y="3048"/>
                  </a:lnTo>
                  <a:lnTo>
                    <a:pt x="7095756" y="3048"/>
                  </a:lnTo>
                  <a:lnTo>
                    <a:pt x="7095756" y="0"/>
                  </a:lnTo>
                  <a:close/>
                </a:path>
                <a:path w="7096125" h="771525" extrusionOk="0">
                  <a:moveTo>
                    <a:pt x="9156" y="762000"/>
                  </a:moveTo>
                  <a:lnTo>
                    <a:pt x="3060" y="762000"/>
                  </a:lnTo>
                  <a:lnTo>
                    <a:pt x="9156" y="765048"/>
                  </a:lnTo>
                  <a:lnTo>
                    <a:pt x="9156" y="762000"/>
                  </a:lnTo>
                  <a:close/>
                </a:path>
                <a:path w="7096125" h="771525" extrusionOk="0">
                  <a:moveTo>
                    <a:pt x="7086600" y="762000"/>
                  </a:moveTo>
                  <a:lnTo>
                    <a:pt x="9156" y="762000"/>
                  </a:lnTo>
                  <a:lnTo>
                    <a:pt x="9156" y="765048"/>
                  </a:lnTo>
                  <a:lnTo>
                    <a:pt x="7086600" y="765048"/>
                  </a:lnTo>
                  <a:lnTo>
                    <a:pt x="7086600" y="762000"/>
                  </a:lnTo>
                  <a:close/>
                </a:path>
                <a:path w="7096125" h="771525" extrusionOk="0">
                  <a:moveTo>
                    <a:pt x="7086600" y="3048"/>
                  </a:moveTo>
                  <a:lnTo>
                    <a:pt x="7086600" y="765048"/>
                  </a:lnTo>
                  <a:lnTo>
                    <a:pt x="7089660" y="762000"/>
                  </a:lnTo>
                  <a:lnTo>
                    <a:pt x="7095756" y="762000"/>
                  </a:lnTo>
                  <a:lnTo>
                    <a:pt x="7095756" y="9156"/>
                  </a:lnTo>
                  <a:lnTo>
                    <a:pt x="7089660" y="9156"/>
                  </a:lnTo>
                  <a:lnTo>
                    <a:pt x="7086600" y="3048"/>
                  </a:lnTo>
                  <a:close/>
                </a:path>
                <a:path w="7096125" h="771525" extrusionOk="0">
                  <a:moveTo>
                    <a:pt x="7095756" y="762000"/>
                  </a:moveTo>
                  <a:lnTo>
                    <a:pt x="7089660" y="762000"/>
                  </a:lnTo>
                  <a:lnTo>
                    <a:pt x="7086600" y="765048"/>
                  </a:lnTo>
                  <a:lnTo>
                    <a:pt x="7095756" y="765048"/>
                  </a:lnTo>
                  <a:lnTo>
                    <a:pt x="7095756" y="762000"/>
                  </a:lnTo>
                  <a:close/>
                </a:path>
                <a:path w="7096125" h="771525" extrusionOk="0">
                  <a:moveTo>
                    <a:pt x="9156" y="3048"/>
                  </a:moveTo>
                  <a:lnTo>
                    <a:pt x="3060" y="9156"/>
                  </a:lnTo>
                  <a:lnTo>
                    <a:pt x="9156" y="9156"/>
                  </a:lnTo>
                  <a:lnTo>
                    <a:pt x="9156" y="3048"/>
                  </a:lnTo>
                  <a:close/>
                </a:path>
                <a:path w="7096125" h="771525" extrusionOk="0">
                  <a:moveTo>
                    <a:pt x="7086600" y="3048"/>
                  </a:moveTo>
                  <a:lnTo>
                    <a:pt x="9156" y="3048"/>
                  </a:lnTo>
                  <a:lnTo>
                    <a:pt x="9156" y="9156"/>
                  </a:lnTo>
                  <a:lnTo>
                    <a:pt x="7086600" y="9156"/>
                  </a:lnTo>
                  <a:lnTo>
                    <a:pt x="7086600" y="3048"/>
                  </a:lnTo>
                  <a:close/>
                </a:path>
                <a:path w="7096125" h="771525" extrusionOk="0">
                  <a:moveTo>
                    <a:pt x="7095756" y="3048"/>
                  </a:moveTo>
                  <a:lnTo>
                    <a:pt x="7086600" y="3048"/>
                  </a:lnTo>
                  <a:lnTo>
                    <a:pt x="7089660" y="9156"/>
                  </a:lnTo>
                  <a:lnTo>
                    <a:pt x="7095756" y="9156"/>
                  </a:lnTo>
                  <a:lnTo>
                    <a:pt x="7095756" y="30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0" name="Google Shape;2750;p61"/>
          <p:cNvSpPr txBox="1"/>
          <p:nvPr/>
        </p:nvSpPr>
        <p:spPr>
          <a:xfrm>
            <a:off x="990600" y="1905000"/>
            <a:ext cx="7086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1750" rIns="0" bIns="0" anchor="t" anchorCtr="0">
            <a:spAutoFit/>
          </a:bodyPr>
          <a:lstStyle/>
          <a:p>
            <a:pPr marL="444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planar graph is 4-colorable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51" name="Google Shape;2751;p61"/>
          <p:cNvGrpSpPr/>
          <p:nvPr/>
        </p:nvGrpSpPr>
        <p:grpSpPr>
          <a:xfrm>
            <a:off x="3810000" y="3371088"/>
            <a:ext cx="3200400" cy="2743200"/>
            <a:chOff x="3810000" y="3371088"/>
            <a:chExt cx="3200400" cy="2743200"/>
          </a:xfrm>
        </p:grpSpPr>
        <p:sp>
          <p:nvSpPr>
            <p:cNvPr id="2752" name="Google Shape;2752;p61"/>
            <p:cNvSpPr/>
            <p:nvPr/>
          </p:nvSpPr>
          <p:spPr>
            <a:xfrm>
              <a:off x="3810000" y="3371088"/>
              <a:ext cx="3200400" cy="2743200"/>
            </a:xfrm>
            <a:custGeom>
              <a:avLst/>
              <a:gdLst/>
              <a:ahLst/>
              <a:cxnLst/>
              <a:rect l="l" t="t" r="r" b="b"/>
              <a:pathLst>
                <a:path w="3200400" h="2743200" extrusionOk="0">
                  <a:moveTo>
                    <a:pt x="3200400" y="0"/>
                  </a:moveTo>
                  <a:lnTo>
                    <a:pt x="0" y="0"/>
                  </a:lnTo>
                  <a:lnTo>
                    <a:pt x="0" y="2743200"/>
                  </a:lnTo>
                  <a:lnTo>
                    <a:pt x="3200400" y="2743200"/>
                  </a:lnTo>
                  <a:lnTo>
                    <a:pt x="3200400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53" name="Google Shape;2753;p6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407395" y="3816096"/>
              <a:ext cx="1932432" cy="170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4" name="Google Shape;2754;p61"/>
          <p:cNvSpPr txBox="1"/>
          <p:nvPr/>
        </p:nvSpPr>
        <p:spPr>
          <a:xfrm>
            <a:off x="4666475" y="3626624"/>
            <a:ext cx="32385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000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5" name="Google Shape;2755;p61"/>
          <p:cNvSpPr txBox="1"/>
          <p:nvPr/>
        </p:nvSpPr>
        <p:spPr>
          <a:xfrm>
            <a:off x="5961875" y="3626624"/>
            <a:ext cx="32385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001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6" name="Google Shape;2756;p61"/>
          <p:cNvSpPr txBox="1"/>
          <p:nvPr/>
        </p:nvSpPr>
        <p:spPr>
          <a:xfrm>
            <a:off x="4133075" y="4007624"/>
            <a:ext cx="32385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010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7" name="Google Shape;2757;p61"/>
          <p:cNvSpPr txBox="1"/>
          <p:nvPr/>
        </p:nvSpPr>
        <p:spPr>
          <a:xfrm>
            <a:off x="4971275" y="5074424"/>
            <a:ext cx="32385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8" name="Google Shape;2758;p61"/>
          <p:cNvSpPr txBox="1"/>
          <p:nvPr/>
        </p:nvSpPr>
        <p:spPr>
          <a:xfrm>
            <a:off x="4437875" y="5455424"/>
            <a:ext cx="31750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110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9" name="Google Shape;2759;p61"/>
          <p:cNvSpPr txBox="1"/>
          <p:nvPr/>
        </p:nvSpPr>
        <p:spPr>
          <a:xfrm>
            <a:off x="5428475" y="4007624"/>
            <a:ext cx="311785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011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0" name="Google Shape;2760;p61"/>
          <p:cNvSpPr txBox="1"/>
          <p:nvPr/>
        </p:nvSpPr>
        <p:spPr>
          <a:xfrm>
            <a:off x="5733275" y="5455424"/>
            <a:ext cx="305435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111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1" name="Google Shape;2761;p61"/>
          <p:cNvSpPr txBox="1"/>
          <p:nvPr/>
        </p:nvSpPr>
        <p:spPr>
          <a:xfrm>
            <a:off x="6327622" y="5059197"/>
            <a:ext cx="32385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101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2" name="Google Shape;2762;p61"/>
          <p:cNvSpPr txBox="1"/>
          <p:nvPr/>
        </p:nvSpPr>
        <p:spPr>
          <a:xfrm>
            <a:off x="3879062" y="4693437"/>
            <a:ext cx="38544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2400" b="0" i="0" u="none" strike="noStrike" cap="none" baseline="-25000">
                <a:solidFill>
                  <a:srgbClr val="00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2400" b="0" i="0" u="none" strike="noStrike" cap="none" baseline="-25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63" name="Google Shape;2763;p61"/>
          <p:cNvGrpSpPr/>
          <p:nvPr/>
        </p:nvGrpSpPr>
        <p:grpSpPr>
          <a:xfrm>
            <a:off x="762000" y="3861815"/>
            <a:ext cx="2133600" cy="1524000"/>
            <a:chOff x="762000" y="3861815"/>
            <a:chExt cx="2133600" cy="1524000"/>
          </a:xfrm>
        </p:grpSpPr>
        <p:sp>
          <p:nvSpPr>
            <p:cNvPr id="2764" name="Google Shape;2764;p61"/>
            <p:cNvSpPr/>
            <p:nvPr/>
          </p:nvSpPr>
          <p:spPr>
            <a:xfrm>
              <a:off x="762000" y="3861815"/>
              <a:ext cx="2133600" cy="1524000"/>
            </a:xfrm>
            <a:custGeom>
              <a:avLst/>
              <a:gdLst/>
              <a:ahLst/>
              <a:cxnLst/>
              <a:rect l="l" t="t" r="r" b="b"/>
              <a:pathLst>
                <a:path w="2133600" h="1524000" extrusionOk="0">
                  <a:moveTo>
                    <a:pt x="2133600" y="0"/>
                  </a:moveTo>
                  <a:lnTo>
                    <a:pt x="0" y="0"/>
                  </a:lnTo>
                  <a:lnTo>
                    <a:pt x="0" y="1523999"/>
                  </a:lnTo>
                  <a:lnTo>
                    <a:pt x="2133600" y="1523999"/>
                  </a:lnTo>
                  <a:lnTo>
                    <a:pt x="2133600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65" name="Google Shape;2765;p6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435595" y="4120895"/>
              <a:ext cx="941832" cy="8656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6" name="Google Shape;2766;p61"/>
          <p:cNvSpPr txBox="1"/>
          <p:nvPr/>
        </p:nvSpPr>
        <p:spPr>
          <a:xfrm>
            <a:off x="762000" y="3861815"/>
            <a:ext cx="21336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endParaRPr sz="31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39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 b="0" i="0" u="none" strike="noStrike" cap="none" baseline="-25000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2400" b="0" i="0" u="none" strike="noStrike" cap="none" baseline="-25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67" name="Google Shape;2767;p61"/>
          <p:cNvGrpSpPr/>
          <p:nvPr/>
        </p:nvGrpSpPr>
        <p:grpSpPr>
          <a:xfrm>
            <a:off x="7391400" y="3828288"/>
            <a:ext cx="1981200" cy="1828800"/>
            <a:chOff x="7391400" y="3828288"/>
            <a:chExt cx="1981200" cy="1828800"/>
          </a:xfrm>
        </p:grpSpPr>
        <p:sp>
          <p:nvSpPr>
            <p:cNvPr id="2768" name="Google Shape;2768;p61"/>
            <p:cNvSpPr/>
            <p:nvPr/>
          </p:nvSpPr>
          <p:spPr>
            <a:xfrm>
              <a:off x="7391400" y="3828288"/>
              <a:ext cx="1981200" cy="1828800"/>
            </a:xfrm>
            <a:custGeom>
              <a:avLst/>
              <a:gdLst/>
              <a:ahLst/>
              <a:cxnLst/>
              <a:rect l="l" t="t" r="r" b="b"/>
              <a:pathLst>
                <a:path w="1981200" h="1828800" extrusionOk="0">
                  <a:moveTo>
                    <a:pt x="1981200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981200" y="1828800"/>
                  </a:lnTo>
                  <a:lnTo>
                    <a:pt x="1981200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69" name="Google Shape;2769;p6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988795" y="4044696"/>
              <a:ext cx="941831" cy="10180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70" name="Google Shape;2770;p61"/>
          <p:cNvSpPr txBox="1"/>
          <p:nvPr/>
        </p:nvSpPr>
        <p:spPr>
          <a:xfrm>
            <a:off x="8923019" y="6954224"/>
            <a:ext cx="247015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101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5" name="Google Shape;2775;p62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776" name="Google Shape;2776;p62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77" name="Google Shape;2777;p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8" name="Google Shape;2778;p6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9" name="Google Shape;2779;p6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0" name="Google Shape;2780;p62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81" name="Google Shape;2781;p6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2" name="Google Shape;2782;p6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3" name="Google Shape;2783;p6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4" name="Google Shape;2784;p6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5" name="Google Shape;2785;p6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86" name="Google Shape;2786;p62"/>
          <p:cNvSpPr txBox="1">
            <a:spLocks noGrp="1"/>
          </p:cNvSpPr>
          <p:nvPr>
            <p:ph type="title"/>
          </p:nvPr>
        </p:nvSpPr>
        <p:spPr>
          <a:xfrm>
            <a:off x="1226634" y="654824"/>
            <a:ext cx="6410003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Chromatic Numbers (cont.)</a:t>
            </a:r>
            <a:endParaRPr sz="36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787" name="Google Shape;2787;p62"/>
          <p:cNvSpPr txBox="1"/>
          <p:nvPr/>
        </p:nvSpPr>
        <p:spPr>
          <a:xfrm>
            <a:off x="8923019" y="6954224"/>
            <a:ext cx="247015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102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8" name="Google Shape;2788;p62"/>
          <p:cNvSpPr txBox="1"/>
          <p:nvPr/>
        </p:nvSpPr>
        <p:spPr>
          <a:xfrm>
            <a:off x="539000" y="1352816"/>
            <a:ext cx="8472170" cy="421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356870" marR="5080" lvl="0" indent="-344805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195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There is no efficient algorithm for finding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χ</a:t>
            </a:r>
            <a:r>
              <a:rPr lang="en-US" sz="28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lang="en-US" sz="2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) for an  arbitrary graph.	Most computer scientists believe that  such an algorithm doesn’t exist.</a:t>
            </a:r>
            <a:endParaRPr sz="28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FFCC00"/>
              </a:buClr>
              <a:buSzPts val="3050"/>
              <a:buFont typeface="Noto Sans Symbols"/>
              <a:buNone/>
            </a:pPr>
            <a:endParaRPr sz="305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46355" lvl="0" indent="-344805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195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There is an efficient algorithm to determine whether a  given graph is bipartite, i.e., 2-colorable.</a:t>
            </a:r>
            <a:endParaRPr sz="28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0" lvl="0" indent="-344805" algn="l" rtl="0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FFCC00"/>
              </a:buClr>
              <a:buSzPts val="195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Applications:</a:t>
            </a:r>
            <a:endParaRPr sz="28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756285" marR="0" lvl="1" indent="-287019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>
                <a:srgbClr val="A785DF"/>
              </a:buClr>
              <a:buSzPts val="165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map coloring</a:t>
            </a:r>
            <a:endParaRPr sz="24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756285" marR="0" lvl="1" indent="-287019" algn="l" rtl="0">
              <a:lnSpc>
                <a:spcPct val="100000"/>
              </a:lnSpc>
              <a:spcBef>
                <a:spcPts val="1155"/>
              </a:spcBef>
              <a:spcAft>
                <a:spcPts val="0"/>
              </a:spcAft>
              <a:buClr>
                <a:srgbClr val="A785DF"/>
              </a:buClr>
              <a:buSzPts val="165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scheduling</a:t>
            </a:r>
            <a:endParaRPr sz="24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80"/>
          <p:cNvSpPr txBox="1">
            <a:spLocks noGrp="1"/>
          </p:cNvSpPr>
          <p:nvPr>
            <p:ph type="ctrTitle"/>
          </p:nvPr>
        </p:nvSpPr>
        <p:spPr>
          <a:xfrm>
            <a:off x="754380" y="2885141"/>
            <a:ext cx="8549640" cy="74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40"/>
              <a:t>Graph Isomorphism</a:t>
            </a:r>
            <a:endParaRPr sz="4840"/>
          </a:p>
        </p:txBody>
      </p:sp>
      <p:sp>
        <p:nvSpPr>
          <p:cNvPr id="2794" name="Google Shape;2794;p80"/>
          <p:cNvSpPr txBox="1"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81"/>
          <p:cNvSpPr txBox="1">
            <a:spLocks noGrp="1"/>
          </p:cNvSpPr>
          <p:nvPr>
            <p:ph type="ftr" idx="11"/>
          </p:nvPr>
        </p:nvSpPr>
        <p:spPr>
          <a:xfrm>
            <a:off x="502920" y="7228332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Graph Isomorphism</a:t>
            </a:r>
            <a:endParaRPr/>
          </a:p>
        </p:txBody>
      </p:sp>
      <p:sp>
        <p:nvSpPr>
          <p:cNvPr id="2800" name="Google Shape;2800;p81"/>
          <p:cNvSpPr txBox="1">
            <a:spLocks noGrp="1"/>
          </p:cNvSpPr>
          <p:nvPr>
            <p:ph type="sldNum" idx="12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104</a:t>
            </a:fld>
            <a:endParaRPr sz="18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1" name="Google Shape;2801;p81"/>
          <p:cNvCxnSpPr/>
          <p:nvPr/>
        </p:nvCxnSpPr>
        <p:spPr>
          <a:xfrm flipH="1">
            <a:off x="5029200" y="5394960"/>
            <a:ext cx="1760220" cy="1005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2" name="Google Shape;2802;p81"/>
          <p:cNvCxnSpPr/>
          <p:nvPr/>
        </p:nvCxnSpPr>
        <p:spPr>
          <a:xfrm>
            <a:off x="5699760" y="5478780"/>
            <a:ext cx="1676400" cy="9220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3" name="Google Shape;2803;p81"/>
          <p:cNvCxnSpPr/>
          <p:nvPr/>
        </p:nvCxnSpPr>
        <p:spPr>
          <a:xfrm>
            <a:off x="6873240" y="5394960"/>
            <a:ext cx="502920" cy="1005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4" name="Google Shape;2804;p81"/>
          <p:cNvCxnSpPr/>
          <p:nvPr/>
        </p:nvCxnSpPr>
        <p:spPr>
          <a:xfrm flipH="1">
            <a:off x="6202680" y="5394960"/>
            <a:ext cx="586740" cy="108966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5" name="Google Shape;2805;p81"/>
          <p:cNvCxnSpPr/>
          <p:nvPr/>
        </p:nvCxnSpPr>
        <p:spPr>
          <a:xfrm>
            <a:off x="5699760" y="5394960"/>
            <a:ext cx="502920" cy="1005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6" name="Google Shape;2806;p81"/>
          <p:cNvCxnSpPr/>
          <p:nvPr/>
        </p:nvCxnSpPr>
        <p:spPr>
          <a:xfrm flipH="1">
            <a:off x="5029200" y="5394960"/>
            <a:ext cx="670560" cy="1005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7" name="Google Shape;2807;p81"/>
          <p:cNvCxnSpPr/>
          <p:nvPr/>
        </p:nvCxnSpPr>
        <p:spPr>
          <a:xfrm>
            <a:off x="4945380" y="6400800"/>
            <a:ext cx="24307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8" name="Google Shape;2808;p81"/>
          <p:cNvCxnSpPr/>
          <p:nvPr/>
        </p:nvCxnSpPr>
        <p:spPr>
          <a:xfrm>
            <a:off x="2095500" y="5897880"/>
            <a:ext cx="922020" cy="5867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9" name="Google Shape;2809;p81"/>
          <p:cNvCxnSpPr/>
          <p:nvPr/>
        </p:nvCxnSpPr>
        <p:spPr>
          <a:xfrm flipH="1">
            <a:off x="2263140" y="5394960"/>
            <a:ext cx="838200" cy="5029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0" name="Google Shape;2810;p81"/>
          <p:cNvCxnSpPr/>
          <p:nvPr/>
        </p:nvCxnSpPr>
        <p:spPr>
          <a:xfrm>
            <a:off x="1257300" y="6400800"/>
            <a:ext cx="1760220" cy="838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1" name="Google Shape;2811;p81"/>
          <p:cNvCxnSpPr/>
          <p:nvPr/>
        </p:nvCxnSpPr>
        <p:spPr>
          <a:xfrm flipH="1">
            <a:off x="3017520" y="5394960"/>
            <a:ext cx="83820" cy="108966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2" name="Google Shape;2812;p81"/>
          <p:cNvCxnSpPr/>
          <p:nvPr/>
        </p:nvCxnSpPr>
        <p:spPr>
          <a:xfrm>
            <a:off x="1257300" y="5478780"/>
            <a:ext cx="838200" cy="41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3" name="Google Shape;2813;p81"/>
          <p:cNvCxnSpPr/>
          <p:nvPr/>
        </p:nvCxnSpPr>
        <p:spPr>
          <a:xfrm rot="10800000" flipH="1">
            <a:off x="1257300" y="5897880"/>
            <a:ext cx="922020" cy="5029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4" name="Google Shape;2814;p81"/>
          <p:cNvCxnSpPr/>
          <p:nvPr/>
        </p:nvCxnSpPr>
        <p:spPr>
          <a:xfrm>
            <a:off x="1173480" y="5394960"/>
            <a:ext cx="0" cy="1005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5" name="Google Shape;2815;p81"/>
          <p:cNvCxnSpPr/>
          <p:nvPr/>
        </p:nvCxnSpPr>
        <p:spPr>
          <a:xfrm>
            <a:off x="1257300" y="5394960"/>
            <a:ext cx="184404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6" name="Google Shape;2816;p81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561685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 Isomorphism</a:t>
            </a:r>
            <a:endParaRPr/>
          </a:p>
        </p:txBody>
      </p:sp>
      <p:sp>
        <p:nvSpPr>
          <p:cNvPr id="2817" name="Google Shape;2817;p81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764844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Two graphs G=(V,E) and H=(W,F) are </a:t>
            </a:r>
            <a:r>
              <a:rPr lang="en-US" dirty="0">
                <a:solidFill>
                  <a:srgbClr val="FF0000"/>
                </a:solidFill>
              </a:rPr>
              <a:t>isomorphic</a:t>
            </a:r>
            <a:r>
              <a:rPr lang="en-US" dirty="0"/>
              <a:t> if there is a bijective function f: V </a:t>
            </a:r>
            <a:r>
              <a:rPr lang="en-US" dirty="0"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dirty="0"/>
              <a:t> W such that for all </a:t>
            </a:r>
            <a:r>
              <a:rPr lang="en-US" i="1" dirty="0"/>
              <a:t>v</a:t>
            </a:r>
            <a:r>
              <a:rPr lang="en-US" dirty="0"/>
              <a:t>, </a:t>
            </a:r>
            <a:r>
              <a:rPr lang="en-US" i="1" dirty="0"/>
              <a:t>w</a:t>
            </a:r>
            <a:r>
              <a:rPr lang="en-US" dirty="0"/>
              <a:t> </a:t>
            </a:r>
            <a:r>
              <a:rPr lang="en-US" dirty="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dirty="0"/>
              <a:t> V:</a:t>
            </a:r>
            <a:endParaRPr dirty="0"/>
          </a:p>
          <a:p>
            <a: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 dirty="0"/>
              <a:t>{</a:t>
            </a:r>
            <a:r>
              <a:rPr lang="en-US" sz="2800" i="1" dirty="0" err="1"/>
              <a:t>v,w</a:t>
            </a:r>
            <a:r>
              <a:rPr lang="en-US" sz="2800" dirty="0"/>
              <a:t>} </a:t>
            </a:r>
            <a:r>
              <a:rPr lang="en-US" sz="2800" dirty="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800" dirty="0"/>
              <a:t> E </a:t>
            </a:r>
            <a:r>
              <a:rPr lang="en-US" sz="2800" dirty="0">
                <a:latin typeface="Noto Sans Symbols"/>
                <a:ea typeface="Noto Sans Symbols"/>
                <a:cs typeface="Noto Sans Symbols"/>
                <a:sym typeface="Noto Sans Symbols"/>
              </a:rPr>
              <a:t>⇔</a:t>
            </a:r>
            <a:r>
              <a:rPr lang="en-US" sz="2800" dirty="0"/>
              <a:t> {f(</a:t>
            </a:r>
            <a:r>
              <a:rPr lang="en-US" sz="2800" i="1" dirty="0"/>
              <a:t>v</a:t>
            </a:r>
            <a:r>
              <a:rPr lang="en-US" sz="2800" dirty="0"/>
              <a:t>),f(</a:t>
            </a:r>
            <a:r>
              <a:rPr lang="en-US" sz="2800" i="1" dirty="0"/>
              <a:t>w</a:t>
            </a:r>
            <a:r>
              <a:rPr lang="en-US" sz="2800" dirty="0"/>
              <a:t>)} </a:t>
            </a:r>
            <a:r>
              <a:rPr lang="en-US" sz="2800" dirty="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800" dirty="0"/>
              <a:t> F </a:t>
            </a:r>
            <a:endParaRPr sz="2800" dirty="0"/>
          </a:p>
        </p:txBody>
      </p:sp>
      <p:sp>
        <p:nvSpPr>
          <p:cNvPr id="2818" name="Google Shape;2818;p81"/>
          <p:cNvSpPr/>
          <p:nvPr/>
        </p:nvSpPr>
        <p:spPr>
          <a:xfrm>
            <a:off x="1089660" y="522732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9" name="Google Shape;2819;p81"/>
          <p:cNvSpPr/>
          <p:nvPr/>
        </p:nvSpPr>
        <p:spPr>
          <a:xfrm>
            <a:off x="1089660" y="623316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0" name="Google Shape;2820;p81"/>
          <p:cNvSpPr/>
          <p:nvPr/>
        </p:nvSpPr>
        <p:spPr>
          <a:xfrm>
            <a:off x="2011680" y="573024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1" name="Google Shape;2821;p81"/>
          <p:cNvSpPr/>
          <p:nvPr/>
        </p:nvSpPr>
        <p:spPr>
          <a:xfrm>
            <a:off x="2933700" y="522732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2" name="Google Shape;2822;p81"/>
          <p:cNvSpPr/>
          <p:nvPr/>
        </p:nvSpPr>
        <p:spPr>
          <a:xfrm>
            <a:off x="2849880" y="631698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3" name="Google Shape;2823;p81"/>
          <p:cNvSpPr/>
          <p:nvPr/>
        </p:nvSpPr>
        <p:spPr>
          <a:xfrm>
            <a:off x="5532120" y="522732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4" name="Google Shape;2824;p81"/>
          <p:cNvSpPr/>
          <p:nvPr/>
        </p:nvSpPr>
        <p:spPr>
          <a:xfrm>
            <a:off x="6621780" y="522732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5" name="Google Shape;2825;p81"/>
          <p:cNvSpPr/>
          <p:nvPr/>
        </p:nvSpPr>
        <p:spPr>
          <a:xfrm>
            <a:off x="4861560" y="623316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6" name="Google Shape;2826;p81"/>
          <p:cNvSpPr/>
          <p:nvPr/>
        </p:nvSpPr>
        <p:spPr>
          <a:xfrm>
            <a:off x="6035040" y="623316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7" name="Google Shape;2827;p81"/>
          <p:cNvSpPr/>
          <p:nvPr/>
        </p:nvSpPr>
        <p:spPr>
          <a:xfrm>
            <a:off x="7208520" y="623316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Google Shape;2832;p82"/>
          <p:cNvSpPr txBox="1">
            <a:spLocks noGrp="1"/>
          </p:cNvSpPr>
          <p:nvPr>
            <p:ph type="ftr" idx="11"/>
          </p:nvPr>
        </p:nvSpPr>
        <p:spPr>
          <a:xfrm>
            <a:off x="502920" y="7228332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Graph Isomorphism</a:t>
            </a:r>
            <a:endParaRPr/>
          </a:p>
        </p:txBody>
      </p:sp>
      <p:sp>
        <p:nvSpPr>
          <p:cNvPr id="2833" name="Google Shape;2833;p82"/>
          <p:cNvSpPr txBox="1">
            <a:spLocks noGrp="1"/>
          </p:cNvSpPr>
          <p:nvPr>
            <p:ph type="sldNum" idx="12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105</a:t>
            </a:fld>
            <a:endParaRPr sz="18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4" name="Google Shape;2834;p82"/>
          <p:cNvSpPr txBox="1">
            <a:spLocks noGrp="1"/>
          </p:cNvSpPr>
          <p:nvPr>
            <p:ph type="title"/>
          </p:nvPr>
        </p:nvSpPr>
        <p:spPr>
          <a:xfrm>
            <a:off x="2158104" y="1117130"/>
            <a:ext cx="638048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Variant for labeled graphs</a:t>
            </a:r>
            <a:endParaRPr/>
          </a:p>
        </p:txBody>
      </p:sp>
      <p:sp>
        <p:nvSpPr>
          <p:cNvPr id="2835" name="Google Shape;2835;p82"/>
          <p:cNvSpPr txBox="1">
            <a:spLocks noGrp="1"/>
          </p:cNvSpPr>
          <p:nvPr>
            <p:ph type="body" idx="1"/>
          </p:nvPr>
        </p:nvSpPr>
        <p:spPr>
          <a:xfrm>
            <a:off x="589280" y="2816126"/>
            <a:ext cx="8679744" cy="318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80" dirty="0"/>
              <a:t>Let G = (V,E), H=(W,F) be graphs with vertex </a:t>
            </a:r>
            <a:r>
              <a:rPr lang="en-US" sz="3080" dirty="0" err="1"/>
              <a:t>labelings</a:t>
            </a:r>
            <a:r>
              <a:rPr lang="en-US" sz="3080" dirty="0"/>
              <a:t> </a:t>
            </a:r>
            <a:r>
              <a:rPr lang="en-US" sz="3080" i="1" dirty="0"/>
              <a:t>l</a:t>
            </a:r>
            <a:r>
              <a:rPr lang="en-US" sz="3080" dirty="0"/>
              <a:t>: V </a:t>
            </a:r>
            <a:r>
              <a:rPr lang="en-US" sz="3080" dirty="0"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3080" dirty="0"/>
              <a:t> L, </a:t>
            </a:r>
            <a:r>
              <a:rPr lang="en-US" sz="3080" i="1" dirty="0"/>
              <a:t>l’:</a:t>
            </a:r>
            <a:r>
              <a:rPr lang="en-US" sz="3080" dirty="0"/>
              <a:t> W</a:t>
            </a:r>
            <a:r>
              <a:rPr lang="en-US" sz="3080" dirty="0"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3080" dirty="0"/>
              <a:t> L.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80" dirty="0"/>
              <a:t>G and H are isomorphic labeled graphs, if there is a bijective function f: V </a:t>
            </a:r>
            <a:r>
              <a:rPr lang="en-US" sz="3080" dirty="0"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3080" dirty="0"/>
              <a:t> W such that </a:t>
            </a:r>
            <a:endParaRPr dirty="0"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640" dirty="0"/>
              <a:t>For all </a:t>
            </a:r>
            <a:r>
              <a:rPr lang="en-US" sz="2640" i="1" dirty="0"/>
              <a:t>v</a:t>
            </a:r>
            <a:r>
              <a:rPr lang="en-US" sz="2640" dirty="0"/>
              <a:t>, </a:t>
            </a:r>
            <a:r>
              <a:rPr lang="en-US" sz="2640" i="1" dirty="0"/>
              <a:t>w</a:t>
            </a:r>
            <a:r>
              <a:rPr lang="en-US" sz="2640" dirty="0"/>
              <a:t> </a:t>
            </a:r>
            <a:r>
              <a:rPr lang="en-US" sz="2640" dirty="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640" dirty="0"/>
              <a:t> V: {</a:t>
            </a:r>
            <a:r>
              <a:rPr lang="en-US" sz="2640" i="1" dirty="0" err="1"/>
              <a:t>v,w</a:t>
            </a:r>
            <a:r>
              <a:rPr lang="en-US" sz="2640" dirty="0"/>
              <a:t>} </a:t>
            </a:r>
            <a:r>
              <a:rPr lang="en-US" sz="2640" dirty="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640" dirty="0"/>
              <a:t> E </a:t>
            </a:r>
            <a:r>
              <a:rPr lang="en-US" sz="2640" dirty="0">
                <a:latin typeface="Noto Sans Symbols"/>
                <a:ea typeface="Noto Sans Symbols"/>
                <a:cs typeface="Noto Sans Symbols"/>
                <a:sym typeface="Noto Sans Symbols"/>
              </a:rPr>
              <a:t>⇔</a:t>
            </a:r>
            <a:r>
              <a:rPr lang="en-US" sz="2640" dirty="0"/>
              <a:t> {f(</a:t>
            </a:r>
            <a:r>
              <a:rPr lang="en-US" sz="2640" i="1" dirty="0"/>
              <a:t>v</a:t>
            </a:r>
            <a:r>
              <a:rPr lang="en-US" sz="2640" dirty="0"/>
              <a:t>),f(</a:t>
            </a:r>
            <a:r>
              <a:rPr lang="en-US" sz="2640" i="1" dirty="0"/>
              <a:t>w</a:t>
            </a:r>
            <a:r>
              <a:rPr lang="en-US" sz="2640" dirty="0"/>
              <a:t>)} </a:t>
            </a:r>
            <a:r>
              <a:rPr lang="en-US" sz="2640" dirty="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640" dirty="0"/>
              <a:t> F </a:t>
            </a:r>
            <a:endParaRPr sz="2640" dirty="0"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640" dirty="0"/>
              <a:t>For all </a:t>
            </a:r>
            <a:r>
              <a:rPr lang="en-US" sz="2640" i="1" dirty="0"/>
              <a:t>v</a:t>
            </a:r>
            <a:r>
              <a:rPr lang="en-US" sz="2640" dirty="0"/>
              <a:t> </a:t>
            </a:r>
            <a:r>
              <a:rPr lang="en-US" sz="2640" dirty="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640" dirty="0"/>
              <a:t> V: </a:t>
            </a:r>
            <a:r>
              <a:rPr lang="en-US" sz="2640" i="1" dirty="0"/>
              <a:t>l</a:t>
            </a:r>
            <a:r>
              <a:rPr lang="en-US" sz="2640" dirty="0"/>
              <a:t>(</a:t>
            </a:r>
            <a:r>
              <a:rPr lang="en-US" sz="2640" i="1" dirty="0"/>
              <a:t>v</a:t>
            </a:r>
            <a:r>
              <a:rPr lang="en-US" sz="2640" dirty="0"/>
              <a:t>) = </a:t>
            </a:r>
            <a:r>
              <a:rPr lang="en-US" sz="2640" i="1" dirty="0"/>
              <a:t>l’</a:t>
            </a:r>
            <a:r>
              <a:rPr lang="en-US" sz="2640" dirty="0"/>
              <a:t>(f(</a:t>
            </a:r>
            <a:r>
              <a:rPr lang="en-US" sz="2640" i="1" dirty="0"/>
              <a:t>v</a:t>
            </a:r>
            <a:r>
              <a:rPr lang="en-US" sz="2640" dirty="0"/>
              <a:t>)).</a:t>
            </a:r>
            <a:endParaRPr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83"/>
          <p:cNvSpPr txBox="1">
            <a:spLocks noGrp="1"/>
          </p:cNvSpPr>
          <p:nvPr>
            <p:ph type="ftr" idx="11"/>
          </p:nvPr>
        </p:nvSpPr>
        <p:spPr>
          <a:xfrm>
            <a:off x="502920" y="7228332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Graph Isomorphism</a:t>
            </a:r>
            <a:endParaRPr/>
          </a:p>
        </p:txBody>
      </p:sp>
      <p:sp>
        <p:nvSpPr>
          <p:cNvPr id="2841" name="Google Shape;2841;p83"/>
          <p:cNvSpPr txBox="1">
            <a:spLocks noGrp="1"/>
          </p:cNvSpPr>
          <p:nvPr>
            <p:ph type="sldNum" idx="12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106</a:t>
            </a:fld>
            <a:endParaRPr sz="18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2" name="Google Shape;2842;p83"/>
          <p:cNvSpPr txBox="1">
            <a:spLocks noGrp="1"/>
          </p:cNvSpPr>
          <p:nvPr>
            <p:ph type="title"/>
          </p:nvPr>
        </p:nvSpPr>
        <p:spPr>
          <a:xfrm>
            <a:off x="629920" y="758175"/>
            <a:ext cx="884936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Complexity of graph isomorphism</a:t>
            </a:r>
            <a:endParaRPr dirty="0"/>
          </a:p>
        </p:txBody>
      </p:sp>
      <p:sp>
        <p:nvSpPr>
          <p:cNvPr id="2843" name="Google Shape;2843;p83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50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Problem is in NP, but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 NP-completeness proof is known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 polynomial time algorithm is known</a:t>
            </a:r>
            <a:endParaRPr/>
          </a:p>
        </p:txBody>
      </p:sp>
      <p:sp>
        <p:nvSpPr>
          <p:cNvPr id="2844" name="Google Shape;2844;p83"/>
          <p:cNvSpPr/>
          <p:nvPr/>
        </p:nvSpPr>
        <p:spPr>
          <a:xfrm>
            <a:off x="1760220" y="4389120"/>
            <a:ext cx="5448300" cy="234696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5" name="Google Shape;2845;p83"/>
          <p:cNvSpPr txBox="1"/>
          <p:nvPr/>
        </p:nvSpPr>
        <p:spPr>
          <a:xfrm>
            <a:off x="2514600" y="5897881"/>
            <a:ext cx="458780" cy="32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NP</a:t>
            </a: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6" name="Google Shape;2846;p83"/>
          <p:cNvSpPr/>
          <p:nvPr/>
        </p:nvSpPr>
        <p:spPr>
          <a:xfrm>
            <a:off x="3436620" y="4640580"/>
            <a:ext cx="2346960" cy="67056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NP-complete</a:t>
            </a: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7" name="Google Shape;2847;p83"/>
          <p:cNvSpPr/>
          <p:nvPr/>
        </p:nvSpPr>
        <p:spPr>
          <a:xfrm>
            <a:off x="3520440" y="5834380"/>
            <a:ext cx="1508760" cy="670560"/>
          </a:xfrm>
          <a:prstGeom prst="ellipse">
            <a:avLst/>
          </a:prstGeom>
          <a:solidFill>
            <a:srgbClr val="00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83"/>
          <p:cNvSpPr txBox="1"/>
          <p:nvPr/>
        </p:nvSpPr>
        <p:spPr>
          <a:xfrm>
            <a:off x="7376161" y="4724401"/>
            <a:ext cx="1308371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isomorphism</a:t>
            </a:r>
            <a:endParaRPr sz="154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9" name="Google Shape;2849;p83"/>
          <p:cNvCxnSpPr/>
          <p:nvPr/>
        </p:nvCxnSpPr>
        <p:spPr>
          <a:xfrm flipH="1">
            <a:off x="5867400" y="5059680"/>
            <a:ext cx="1760220" cy="5867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50" name="Google Shape;2850;p83"/>
          <p:cNvSpPr txBox="1"/>
          <p:nvPr/>
        </p:nvSpPr>
        <p:spPr>
          <a:xfrm>
            <a:off x="448787" y="4382136"/>
            <a:ext cx="971741" cy="32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P </a:t>
            </a:r>
            <a:r>
              <a:rPr lang="en-US" sz="154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≠</a:t>
            </a:r>
            <a:r>
              <a:rPr lang="en-US"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NP</a:t>
            </a: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1" name="Google Shape;2851;p83"/>
          <p:cNvSpPr txBox="1"/>
          <p:nvPr/>
        </p:nvSpPr>
        <p:spPr>
          <a:xfrm>
            <a:off x="7040880" y="4556760"/>
            <a:ext cx="56457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4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484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83"/>
          <p:cNvSpPr txBox="1">
            <a:spLocks noGrp="1"/>
          </p:cNvSpPr>
          <p:nvPr>
            <p:ph type="ftr" idx="11"/>
          </p:nvPr>
        </p:nvSpPr>
        <p:spPr>
          <a:xfrm>
            <a:off x="502920" y="7228332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Graph Isomorphism</a:t>
            </a:r>
            <a:endParaRPr/>
          </a:p>
        </p:txBody>
      </p:sp>
      <p:sp>
        <p:nvSpPr>
          <p:cNvPr id="2841" name="Google Shape;2841;p83"/>
          <p:cNvSpPr txBox="1">
            <a:spLocks noGrp="1"/>
          </p:cNvSpPr>
          <p:nvPr>
            <p:ph type="sldNum" idx="12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107</a:t>
            </a:fld>
            <a:endParaRPr sz="18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2" name="Google Shape;2842;p83"/>
          <p:cNvSpPr txBox="1">
            <a:spLocks noGrp="1"/>
          </p:cNvSpPr>
          <p:nvPr>
            <p:ph type="title"/>
          </p:nvPr>
        </p:nvSpPr>
        <p:spPr>
          <a:xfrm>
            <a:off x="629920" y="758175"/>
            <a:ext cx="884936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Complexity of graph isomorphism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14AFB-8520-4A18-BCA8-BFA4AF300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876" y="2456205"/>
            <a:ext cx="7128509" cy="1107996"/>
          </a:xfrm>
        </p:spPr>
        <p:txBody>
          <a:bodyPr/>
          <a:lstStyle/>
          <a:p>
            <a:r>
              <a:rPr lang="en-US" dirty="0"/>
              <a:t>László </a:t>
            </a:r>
            <a:r>
              <a:rPr lang="en-US" dirty="0" err="1"/>
              <a:t>Babai</a:t>
            </a:r>
            <a:r>
              <a:rPr lang="en-US" dirty="0"/>
              <a:t> (2015)</a:t>
            </a:r>
            <a:r>
              <a:rPr lang="en-US" b="0" dirty="0"/>
              <a:t> proposed an algorithm with complexity of </a:t>
            </a:r>
            <a:r>
              <a:rPr lang="en-US" dirty="0">
                <a:solidFill>
                  <a:schemeClr val="bg2"/>
                </a:solidFill>
              </a:rPr>
              <a:t>quasi-polynomial (not p</a:t>
            </a:r>
            <a:r>
              <a:rPr lang="en-US" b="1" dirty="0"/>
              <a:t>olynomial time</a:t>
            </a:r>
            <a:r>
              <a:rPr lang="en-US" b="1" dirty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687507-3DA9-48EA-8812-4E17F146360C}"/>
                  </a:ext>
                </a:extLst>
              </p:cNvPr>
              <p:cNvSpPr txBox="1"/>
              <p:nvPr/>
            </p:nvSpPr>
            <p:spPr>
              <a:xfrm>
                <a:off x="4572000" y="3429000"/>
                <a:ext cx="1195135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687507-3DA9-48EA-8812-4E17F1463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29000"/>
                <a:ext cx="1195135" cy="224357"/>
              </a:xfrm>
              <a:prstGeom prst="rect">
                <a:avLst/>
              </a:prstGeom>
              <a:blipFill>
                <a:blip r:embed="rId3"/>
                <a:stretch>
                  <a:fillRect l="-9184" t="-22222" r="-867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83301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p4"/>
          <p:cNvSpPr txBox="1">
            <a:spLocks noGrp="1"/>
          </p:cNvSpPr>
          <p:nvPr>
            <p:ph type="ftr" idx="11"/>
          </p:nvPr>
        </p:nvSpPr>
        <p:spPr>
          <a:xfrm>
            <a:off x="502920" y="7228332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Graph Isomorphism</a:t>
            </a:r>
            <a:endParaRPr/>
          </a:p>
        </p:txBody>
      </p:sp>
      <p:sp>
        <p:nvSpPr>
          <p:cNvPr id="2858" name="Google Shape;2858;p4"/>
          <p:cNvSpPr txBox="1">
            <a:spLocks noGrp="1"/>
          </p:cNvSpPr>
          <p:nvPr>
            <p:ph type="sldNum" idx="12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108</a:t>
            </a:fld>
            <a:endParaRPr sz="18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9" name="Google Shape;2859;p4"/>
          <p:cNvCxnSpPr/>
          <p:nvPr/>
        </p:nvCxnSpPr>
        <p:spPr>
          <a:xfrm flipH="1">
            <a:off x="9136380" y="5646420"/>
            <a:ext cx="167640" cy="9220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0" name="Google Shape;2860;p4"/>
          <p:cNvCxnSpPr/>
          <p:nvPr/>
        </p:nvCxnSpPr>
        <p:spPr>
          <a:xfrm flipH="1">
            <a:off x="8465820" y="5646420"/>
            <a:ext cx="754380" cy="838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1" name="Google Shape;2861;p4"/>
          <p:cNvCxnSpPr/>
          <p:nvPr/>
        </p:nvCxnSpPr>
        <p:spPr>
          <a:xfrm>
            <a:off x="8884920" y="4975860"/>
            <a:ext cx="502920" cy="83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2" name="Google Shape;2862;p4"/>
          <p:cNvCxnSpPr/>
          <p:nvPr/>
        </p:nvCxnSpPr>
        <p:spPr>
          <a:xfrm>
            <a:off x="7795260" y="2796540"/>
            <a:ext cx="502920" cy="83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3" name="Google Shape;2863;p4"/>
          <p:cNvCxnSpPr/>
          <p:nvPr/>
        </p:nvCxnSpPr>
        <p:spPr>
          <a:xfrm flipH="1">
            <a:off x="8382000" y="2796540"/>
            <a:ext cx="502920" cy="9220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4" name="Google Shape;2864;p4"/>
          <p:cNvCxnSpPr/>
          <p:nvPr/>
        </p:nvCxnSpPr>
        <p:spPr>
          <a:xfrm>
            <a:off x="7879080" y="2796540"/>
            <a:ext cx="92202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5" name="Google Shape;2865;p4"/>
          <p:cNvSpPr txBox="1">
            <a:spLocks noGrp="1"/>
          </p:cNvSpPr>
          <p:nvPr>
            <p:ph type="title"/>
          </p:nvPr>
        </p:nvSpPr>
        <p:spPr>
          <a:xfrm>
            <a:off x="1818640" y="1127290"/>
            <a:ext cx="664718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Isomorphism-complete</a:t>
            </a:r>
            <a:endParaRPr/>
          </a:p>
        </p:txBody>
      </p:sp>
      <p:sp>
        <p:nvSpPr>
          <p:cNvPr id="2866" name="Google Shape;2866;p4"/>
          <p:cNvSpPr txBox="1">
            <a:spLocks noGrp="1"/>
          </p:cNvSpPr>
          <p:nvPr>
            <p:ph type="body" idx="1"/>
          </p:nvPr>
        </p:nvSpPr>
        <p:spPr>
          <a:xfrm>
            <a:off x="754380" y="2293620"/>
            <a:ext cx="6202680" cy="417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80" dirty="0"/>
              <a:t>Problems are </a:t>
            </a:r>
            <a:r>
              <a:rPr lang="en-US" sz="3080" dirty="0">
                <a:solidFill>
                  <a:srgbClr val="FF0000"/>
                </a:solidFill>
              </a:rPr>
              <a:t>isomorphism-complete</a:t>
            </a:r>
            <a:r>
              <a:rPr lang="en-US" sz="3080" dirty="0"/>
              <a:t>, if they are `equally hard’ as graph isomorphism</a:t>
            </a:r>
            <a:endParaRPr dirty="0"/>
          </a:p>
          <a:p>
            <a: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640" dirty="0"/>
              <a:t>Isomorphism of bipartite graphs</a:t>
            </a:r>
            <a:endParaRPr dirty="0"/>
          </a:p>
          <a:p>
            <a: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640" dirty="0"/>
              <a:t>Isomorphism of labeled graphs</a:t>
            </a:r>
            <a:endParaRPr dirty="0"/>
          </a:p>
          <a:p>
            <a: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640" dirty="0">
                <a:solidFill>
                  <a:srgbClr val="FF0000"/>
                </a:solidFill>
              </a:rPr>
              <a:t>Automorphism</a:t>
            </a:r>
            <a:r>
              <a:rPr lang="en-US" sz="2640" dirty="0"/>
              <a:t> of graphs</a:t>
            </a:r>
            <a:endParaRPr dirty="0"/>
          </a:p>
          <a:p>
            <a: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 dirty="0">
                <a:solidFill>
                  <a:schemeClr val="accent2"/>
                </a:solidFill>
              </a:rPr>
              <a:t>Given</a:t>
            </a:r>
            <a:r>
              <a:rPr lang="en-US" sz="2200" dirty="0"/>
              <a:t>: a graph G=(V,E)</a:t>
            </a:r>
            <a:endParaRPr dirty="0"/>
          </a:p>
          <a:p>
            <a: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 dirty="0">
                <a:solidFill>
                  <a:schemeClr val="accent2"/>
                </a:solidFill>
              </a:rPr>
              <a:t>Question</a:t>
            </a:r>
            <a:r>
              <a:rPr lang="en-US" sz="2200" dirty="0"/>
              <a:t>: is there a non-trivial automorphism, i.e., a bijective function </a:t>
            </a:r>
            <a:r>
              <a:rPr lang="en-US" sz="2200" i="1" dirty="0"/>
              <a:t>f</a:t>
            </a:r>
            <a:r>
              <a:rPr lang="en-US" sz="2200" dirty="0"/>
              <a:t>: V </a:t>
            </a:r>
            <a:r>
              <a:rPr lang="en-US" sz="2200" dirty="0"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2200" dirty="0"/>
              <a:t> V, not the identity, with for all </a:t>
            </a:r>
            <a:r>
              <a:rPr lang="en-US" sz="2200" i="1" dirty="0" err="1"/>
              <a:t>v,w</a:t>
            </a:r>
            <a:r>
              <a:rPr lang="en-US" sz="2200" dirty="0" err="1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200" dirty="0" err="1"/>
              <a:t>V</a:t>
            </a:r>
            <a:r>
              <a:rPr lang="en-US" sz="2200" dirty="0"/>
              <a:t>:</a:t>
            </a:r>
            <a:endParaRPr dirty="0"/>
          </a:p>
          <a:p>
            <a: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979" dirty="0"/>
              <a:t>{</a:t>
            </a:r>
            <a:r>
              <a:rPr lang="en-US" sz="1979" i="1" dirty="0" err="1"/>
              <a:t>v,w</a:t>
            </a:r>
            <a:r>
              <a:rPr lang="en-US" sz="1979" dirty="0"/>
              <a:t>} </a:t>
            </a:r>
            <a:r>
              <a:rPr lang="en-US" sz="1979" dirty="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1979" dirty="0"/>
              <a:t> E, if and only if {f(</a:t>
            </a:r>
            <a:r>
              <a:rPr lang="en-US" sz="1979" i="1" dirty="0"/>
              <a:t>v</a:t>
            </a:r>
            <a:r>
              <a:rPr lang="en-US" sz="1979" dirty="0"/>
              <a:t>),f(</a:t>
            </a:r>
            <a:r>
              <a:rPr lang="en-US" sz="1979" i="1" dirty="0"/>
              <a:t>w</a:t>
            </a:r>
            <a:r>
              <a:rPr lang="en-US" sz="1979" dirty="0"/>
              <a:t>)} </a:t>
            </a:r>
            <a:r>
              <a:rPr lang="en-US" sz="1979" dirty="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1979" dirty="0"/>
              <a:t> E.</a:t>
            </a:r>
            <a:endParaRPr sz="1979" dirty="0"/>
          </a:p>
        </p:txBody>
      </p:sp>
      <p:sp>
        <p:nvSpPr>
          <p:cNvPr id="2867" name="Google Shape;2867;p4"/>
          <p:cNvSpPr/>
          <p:nvPr/>
        </p:nvSpPr>
        <p:spPr>
          <a:xfrm>
            <a:off x="7627620" y="262890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8" name="Google Shape;2868;p4"/>
          <p:cNvSpPr/>
          <p:nvPr/>
        </p:nvSpPr>
        <p:spPr>
          <a:xfrm>
            <a:off x="8633460" y="262890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9" name="Google Shape;2869;p4"/>
          <p:cNvSpPr/>
          <p:nvPr/>
        </p:nvSpPr>
        <p:spPr>
          <a:xfrm>
            <a:off x="8130540" y="346710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0" name="Google Shape;2870;p4"/>
          <p:cNvCxnSpPr/>
          <p:nvPr/>
        </p:nvCxnSpPr>
        <p:spPr>
          <a:xfrm>
            <a:off x="7711440" y="4892040"/>
            <a:ext cx="502920" cy="83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1" name="Google Shape;2871;p4"/>
          <p:cNvCxnSpPr/>
          <p:nvPr/>
        </p:nvCxnSpPr>
        <p:spPr>
          <a:xfrm flipH="1">
            <a:off x="8298180" y="4975860"/>
            <a:ext cx="502920" cy="83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2" name="Google Shape;2872;p4"/>
          <p:cNvCxnSpPr/>
          <p:nvPr/>
        </p:nvCxnSpPr>
        <p:spPr>
          <a:xfrm>
            <a:off x="7795260" y="4892040"/>
            <a:ext cx="92202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3" name="Google Shape;2873;p4"/>
          <p:cNvSpPr/>
          <p:nvPr/>
        </p:nvSpPr>
        <p:spPr>
          <a:xfrm>
            <a:off x="7543800" y="472440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4" name="Google Shape;2874;p4"/>
          <p:cNvSpPr/>
          <p:nvPr/>
        </p:nvSpPr>
        <p:spPr>
          <a:xfrm>
            <a:off x="8549640" y="472440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5" name="Google Shape;2875;p4"/>
          <p:cNvSpPr/>
          <p:nvPr/>
        </p:nvSpPr>
        <p:spPr>
          <a:xfrm>
            <a:off x="8046720" y="556260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6" name="Google Shape;2876;p4"/>
          <p:cNvSpPr/>
          <p:nvPr/>
        </p:nvSpPr>
        <p:spPr>
          <a:xfrm>
            <a:off x="9052560" y="547878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7" name="Google Shape;2877;p4"/>
          <p:cNvSpPr/>
          <p:nvPr/>
        </p:nvSpPr>
        <p:spPr>
          <a:xfrm>
            <a:off x="8884920" y="631698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84"/>
          <p:cNvSpPr txBox="1">
            <a:spLocks noGrp="1"/>
          </p:cNvSpPr>
          <p:nvPr>
            <p:ph type="ftr" idx="11"/>
          </p:nvPr>
        </p:nvSpPr>
        <p:spPr>
          <a:xfrm>
            <a:off x="502920" y="7228332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Graph Isomorphism</a:t>
            </a:r>
            <a:endParaRPr/>
          </a:p>
        </p:txBody>
      </p:sp>
      <p:sp>
        <p:nvSpPr>
          <p:cNvPr id="2883" name="Google Shape;2883;p84"/>
          <p:cNvSpPr txBox="1">
            <a:spLocks noGrp="1"/>
          </p:cNvSpPr>
          <p:nvPr>
            <p:ph type="sldNum" idx="12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109</a:t>
            </a:fld>
            <a:endParaRPr sz="18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4" name="Google Shape;2884;p84"/>
          <p:cNvSpPr txBox="1">
            <a:spLocks noGrp="1"/>
          </p:cNvSpPr>
          <p:nvPr>
            <p:ph type="title"/>
          </p:nvPr>
        </p:nvSpPr>
        <p:spPr>
          <a:xfrm>
            <a:off x="858129" y="1127290"/>
            <a:ext cx="770909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Special cases are easier</a:t>
            </a:r>
            <a:endParaRPr/>
          </a:p>
        </p:txBody>
      </p:sp>
      <p:sp>
        <p:nvSpPr>
          <p:cNvPr id="2885" name="Google Shape;2885;p84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509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Polynomial time algorithms for</a:t>
            </a:r>
            <a:endParaRPr dirty="0"/>
          </a:p>
          <a:p>
            <a:pPr marL="11430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v"/>
            </a:pPr>
            <a:r>
              <a:rPr lang="en-US" sz="2400" dirty="0"/>
              <a:t>Graphs of bounded degree (Luks' Algorithm (1982))</a:t>
            </a:r>
            <a:endParaRPr sz="2400" dirty="0"/>
          </a:p>
          <a:p>
            <a:pPr marL="11430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v"/>
            </a:pPr>
            <a:r>
              <a:rPr lang="en-US" sz="2400" dirty="0"/>
              <a:t>Planar graphs (Hopcroft &amp; Wong (1974))</a:t>
            </a:r>
            <a:endParaRPr sz="2400" dirty="0"/>
          </a:p>
          <a:p>
            <a:pPr marL="11430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v"/>
            </a:pPr>
            <a:r>
              <a:rPr lang="en-US" sz="2400" dirty="0"/>
              <a:t>Trees (tree coding, centered tree matching)</a:t>
            </a:r>
            <a:endParaRPr sz="3200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Expected polynomial time for random graphs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/>
        </p:nvSpPr>
        <p:spPr>
          <a:xfrm>
            <a:off x="1468640" y="2527513"/>
            <a:ext cx="7028815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4.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directed graph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= (V, E) 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edges are ordered pairs of (not  necessarily distinct) vertices.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0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61" name="Google Shape;161;p10"/>
          <p:cNvSpPr txBox="1"/>
          <p:nvPr/>
        </p:nvSpPr>
        <p:spPr>
          <a:xfrm>
            <a:off x="2885960" y="1182153"/>
            <a:ext cx="42100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 Directed Graph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85"/>
          <p:cNvSpPr txBox="1">
            <a:spLocks noGrp="1"/>
          </p:cNvSpPr>
          <p:nvPr>
            <p:ph type="ftr" idx="11"/>
          </p:nvPr>
        </p:nvSpPr>
        <p:spPr>
          <a:xfrm>
            <a:off x="502920" y="7228332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Graph Isomorphism</a:t>
            </a:r>
            <a:endParaRPr/>
          </a:p>
        </p:txBody>
      </p:sp>
      <p:sp>
        <p:nvSpPr>
          <p:cNvPr id="2891" name="Google Shape;2891;p85"/>
          <p:cNvSpPr txBox="1">
            <a:spLocks noGrp="1"/>
          </p:cNvSpPr>
          <p:nvPr>
            <p:ph type="sldNum" idx="12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110</a:t>
            </a:fld>
            <a:endParaRPr sz="18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2" name="Google Shape;2892;p85"/>
          <p:cNvSpPr txBox="1">
            <a:spLocks noGrp="1"/>
          </p:cNvSpPr>
          <p:nvPr>
            <p:ph type="title"/>
          </p:nvPr>
        </p:nvSpPr>
        <p:spPr>
          <a:xfrm>
            <a:off x="965200" y="1127290"/>
            <a:ext cx="860552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 equivalence relation on vertices</a:t>
            </a:r>
            <a:endParaRPr/>
          </a:p>
        </p:txBody>
      </p:sp>
      <p:sp>
        <p:nvSpPr>
          <p:cNvPr id="2893" name="Google Shape;2893;p85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8272844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Say </a:t>
            </a:r>
            <a:r>
              <a:rPr lang="en-US" i="1"/>
              <a:t>v ~ w</a:t>
            </a:r>
            <a:r>
              <a:rPr lang="en-US"/>
              <a:t>, if and only if there is an automorphism mapping </a:t>
            </a:r>
            <a:r>
              <a:rPr lang="en-US" i="1"/>
              <a:t>v</a:t>
            </a:r>
            <a:r>
              <a:rPr lang="en-US"/>
              <a:t> to </a:t>
            </a:r>
            <a:r>
              <a:rPr lang="en-US" i="1"/>
              <a:t>w</a:t>
            </a:r>
            <a:r>
              <a:rPr lang="en-US"/>
              <a:t>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~ is an equivalence relation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Partitions the vertices in </a:t>
            </a:r>
            <a:r>
              <a:rPr lang="en-US" i="1"/>
              <a:t>automorphism classes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Tells on structure of graph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>
            <a:spLocks noGrp="1"/>
          </p:cNvSpPr>
          <p:nvPr>
            <p:ph type="title"/>
          </p:nvPr>
        </p:nvSpPr>
        <p:spPr>
          <a:xfrm>
            <a:off x="2867647" y="1127290"/>
            <a:ext cx="42100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 Directed Graph</a:t>
            </a:r>
            <a:endParaRPr/>
          </a:p>
        </p:txBody>
      </p:sp>
      <p:pic>
        <p:nvPicPr>
          <p:cNvPr id="167" name="Google Shape;16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3467" y="4123944"/>
            <a:ext cx="7175004" cy="193852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1"/>
          <p:cNvSpPr txBox="1"/>
          <p:nvPr/>
        </p:nvSpPr>
        <p:spPr>
          <a:xfrm>
            <a:off x="795019" y="4495291"/>
            <a:ext cx="1758314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1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70" name="Google Shape;170;p11"/>
          <p:cNvSpPr txBox="1"/>
          <p:nvPr/>
        </p:nvSpPr>
        <p:spPr>
          <a:xfrm>
            <a:off x="3538220" y="5562091"/>
            <a:ext cx="88519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Denver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947419" y="6247891"/>
            <a:ext cx="151447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Angeles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4650752" y="4294123"/>
            <a:ext cx="10255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6967232" y="5574271"/>
            <a:ext cx="14700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Washington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968781" y="2125764"/>
            <a:ext cx="8298815" cy="219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280162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SOME TELEPHONE LINES IN THE NETWORK  MAY OPERATE IN ONLY ONE DIRECTION 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195262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Those that operate in two directions are represented  by pairs of edges in opposite directions.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25110" marR="0" lvl="0" indent="0" algn="l" rtl="0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Detroit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5390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 txBox="1"/>
          <p:nvPr/>
        </p:nvSpPr>
        <p:spPr>
          <a:xfrm>
            <a:off x="993139" y="2679913"/>
            <a:ext cx="7969250" cy="207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5.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directed multigraph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= (V, E) 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edges are ordered pairs of (not  necessarily distinct) vertices, and in addition  there may be multiple edges.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2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81" name="Google Shape;181;p12"/>
          <p:cNvSpPr txBox="1">
            <a:spLocks noGrp="1"/>
          </p:cNvSpPr>
          <p:nvPr>
            <p:ph type="title"/>
          </p:nvPr>
        </p:nvSpPr>
        <p:spPr>
          <a:xfrm>
            <a:off x="2337295" y="1182141"/>
            <a:ext cx="530860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 Directed Multigraph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"/>
          <p:cNvSpPr txBox="1">
            <a:spLocks noGrp="1"/>
          </p:cNvSpPr>
          <p:nvPr>
            <p:ph type="title"/>
          </p:nvPr>
        </p:nvSpPr>
        <p:spPr>
          <a:xfrm>
            <a:off x="2319032" y="1127290"/>
            <a:ext cx="530860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 Directed Multigraph</a:t>
            </a:r>
            <a:endParaRPr/>
          </a:p>
        </p:txBody>
      </p:sp>
      <p:pic>
        <p:nvPicPr>
          <p:cNvPr id="187" name="Google Shape;18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747" y="4123944"/>
            <a:ext cx="7220724" cy="193852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3"/>
          <p:cNvSpPr txBox="1"/>
          <p:nvPr/>
        </p:nvSpPr>
        <p:spPr>
          <a:xfrm>
            <a:off x="3538220" y="5562091"/>
            <a:ext cx="88519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Denver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3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90" name="Google Shape;190;p13"/>
          <p:cNvSpPr txBox="1"/>
          <p:nvPr/>
        </p:nvSpPr>
        <p:spPr>
          <a:xfrm>
            <a:off x="947419" y="6247891"/>
            <a:ext cx="151447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Angeles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3"/>
          <p:cNvSpPr txBox="1"/>
          <p:nvPr/>
        </p:nvSpPr>
        <p:spPr>
          <a:xfrm>
            <a:off x="6967232" y="5574283"/>
            <a:ext cx="14700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Washington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3"/>
          <p:cNvSpPr txBox="1"/>
          <p:nvPr/>
        </p:nvSpPr>
        <p:spPr>
          <a:xfrm>
            <a:off x="795019" y="2250744"/>
            <a:ext cx="8472170" cy="257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650" rIns="0" bIns="0" anchor="t" anchorCtr="0">
            <a:spAutoFit/>
          </a:bodyPr>
          <a:lstStyle/>
          <a:p>
            <a:pPr marL="2108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THERE MAY BE SEVERAL ONE-WAY LINES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0820" marR="218376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IN THE SAME DIRECTION FROM ONE COMPUTER  TO ANOTHER IN THE NETWORK.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991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Detroit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2790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68420" marR="0" lvl="0" indent="0" algn="l" rtl="0">
              <a:lnSpc>
                <a:spcPct val="994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d2ccb2fbe_0_0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Weighted Graph</a:t>
            </a:r>
            <a:endParaRPr/>
          </a:p>
        </p:txBody>
      </p:sp>
      <p:sp>
        <p:nvSpPr>
          <p:cNvPr id="198" name="Google Shape;198;g22d2ccb2fbe_0_0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990033"/>
                </a:solidFill>
              </a:rPr>
              <a:t>In a </a:t>
            </a:r>
            <a:r>
              <a:rPr lang="en-US" sz="2000">
                <a:solidFill>
                  <a:srgbClr val="FF3300"/>
                </a:solidFill>
              </a:rPr>
              <a:t>weighted graph</a:t>
            </a:r>
            <a:r>
              <a:rPr lang="en-US" sz="2000">
                <a:solidFill>
                  <a:srgbClr val="990033"/>
                </a:solidFill>
              </a:rPr>
              <a:t>, each edge has a </a:t>
            </a:r>
            <a:r>
              <a:rPr lang="en-US" sz="2000">
                <a:solidFill>
                  <a:srgbClr val="FF3300"/>
                </a:solidFill>
              </a:rPr>
              <a:t>weight </a:t>
            </a:r>
            <a:r>
              <a:rPr lang="en-US" sz="2000">
                <a:solidFill>
                  <a:srgbClr val="990033"/>
                </a:solidFill>
              </a:rPr>
              <a:t>or </a:t>
            </a:r>
            <a:r>
              <a:rPr lang="en-US" sz="2000">
                <a:solidFill>
                  <a:srgbClr val="FF3300"/>
                </a:solidFill>
              </a:rPr>
              <a:t>cost</a:t>
            </a:r>
            <a:endParaRPr sz="3000" b="0">
              <a:solidFill>
                <a:srgbClr val="FF33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1343"/>
              </a:buClr>
              <a:buSzPts val="2400"/>
              <a:buFont typeface="Noto Sans Symbols"/>
              <a:buChar char="▪"/>
            </a:pPr>
            <a:r>
              <a:rPr lang="en-US" sz="2000">
                <a:solidFill>
                  <a:srgbClr val="990033"/>
                </a:solidFill>
              </a:rPr>
              <a:t>Usually, the edge weights are nonnegative integers.</a:t>
            </a:r>
            <a:endParaRPr sz="2000">
              <a:solidFill>
                <a:srgbClr val="990033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1343"/>
              </a:buClr>
              <a:buSzPts val="2400"/>
              <a:buFont typeface="Noto Sans Symbols"/>
              <a:buChar char="▪"/>
            </a:pPr>
            <a:r>
              <a:rPr lang="en-US" sz="2000">
                <a:solidFill>
                  <a:srgbClr val="990033"/>
                </a:solidFill>
              </a:rPr>
              <a:t>Some graphs allow negative weights</a:t>
            </a:r>
            <a:endParaRPr/>
          </a:p>
        </p:txBody>
      </p:sp>
      <p:pic>
        <p:nvPicPr>
          <p:cNvPr id="199" name="Google Shape;199;g22d2ccb2fb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300" y="4349450"/>
            <a:ext cx="4203200" cy="29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2d2ccb2fb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5575" y="4349455"/>
            <a:ext cx="4318784" cy="304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"/>
          <p:cNvSpPr txBox="1"/>
          <p:nvPr/>
        </p:nvSpPr>
        <p:spPr>
          <a:xfrm>
            <a:off x="1087640" y="2523260"/>
            <a:ext cx="7800975" cy="331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6870" marR="27940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vertices,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undirected  graph G are called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adjacent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(or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neighbors)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G, if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0" lvl="0" indent="0" algn="l" rtl="0">
              <a:lnSpc>
                <a:spcPct val="100000"/>
              </a:lnSpc>
              <a:spcBef>
                <a:spcPts val="100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u, 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 is an edge of G.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5080" lvl="0" indent="-259079" algn="just" rtl="0">
              <a:lnSpc>
                <a:spcPct val="120000"/>
              </a:lnSpc>
              <a:spcBef>
                <a:spcPts val="1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edge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connecting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called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incident with  vertices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 is said to connect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The  vertices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called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endpoints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edge {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u, 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4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title"/>
          </p:nvPr>
        </p:nvSpPr>
        <p:spPr>
          <a:xfrm>
            <a:off x="1346619" y="1182141"/>
            <a:ext cx="729488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Adjacent Vertices (Neighbors)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pic>
        <p:nvPicPr>
          <p:cNvPr id="214" name="Google Shape;21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5419" y="4636008"/>
            <a:ext cx="2984004" cy="162763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 txBox="1"/>
          <p:nvPr/>
        </p:nvSpPr>
        <p:spPr>
          <a:xfrm>
            <a:off x="1297939" y="2328163"/>
            <a:ext cx="6953250" cy="178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degree of a vertex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 undirected graph is the number of edges  incident with it, except that a loop at a vertex  contributes twice to the degree of that vertex.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5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17" name="Google Shape;217;p15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5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5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5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5"/>
          <p:cNvSpPr txBox="1"/>
          <p:nvPr/>
        </p:nvSpPr>
        <p:spPr>
          <a:xfrm>
            <a:off x="5025653" y="45836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5"/>
          <p:cNvSpPr txBox="1"/>
          <p:nvPr/>
        </p:nvSpPr>
        <p:spPr>
          <a:xfrm>
            <a:off x="5882128" y="45836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5"/>
          <p:cNvSpPr txBox="1"/>
          <p:nvPr/>
        </p:nvSpPr>
        <p:spPr>
          <a:xfrm>
            <a:off x="6967207" y="4748250"/>
            <a:ext cx="16433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619" y="6013703"/>
            <a:ext cx="240804" cy="24383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6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6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pic>
        <p:nvPicPr>
          <p:cNvPr id="231" name="Google Shape;23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5419" y="4636008"/>
            <a:ext cx="2984004" cy="162763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6"/>
          <p:cNvSpPr txBox="1"/>
          <p:nvPr/>
        </p:nvSpPr>
        <p:spPr>
          <a:xfrm>
            <a:off x="1297939" y="2328163"/>
            <a:ext cx="6953250" cy="178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degree of a vertex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 undirected graph is the number of edges  incident with it, except that a loop at a vertex  contributes twice to the degree of that vertex.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6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34" name="Google Shape;234;p16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6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6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6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6"/>
          <p:cNvSpPr txBox="1"/>
          <p:nvPr/>
        </p:nvSpPr>
        <p:spPr>
          <a:xfrm>
            <a:off x="5025653" y="45836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6"/>
          <p:cNvSpPr txBox="1"/>
          <p:nvPr/>
        </p:nvSpPr>
        <p:spPr>
          <a:xfrm>
            <a:off x="5882128" y="45836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"/>
          <p:cNvSpPr txBox="1"/>
          <p:nvPr/>
        </p:nvSpPr>
        <p:spPr>
          <a:xfrm>
            <a:off x="6967207" y="5891263"/>
            <a:ext cx="162813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17"/>
          <p:cNvGrpSpPr/>
          <p:nvPr/>
        </p:nvGrpSpPr>
        <p:grpSpPr>
          <a:xfrm>
            <a:off x="3075419" y="4636008"/>
            <a:ext cx="2984004" cy="1627632"/>
            <a:chOff x="3075419" y="4636008"/>
            <a:chExt cx="2984004" cy="1627632"/>
          </a:xfrm>
        </p:grpSpPr>
        <p:pic>
          <p:nvPicPr>
            <p:cNvPr id="246" name="Google Shape;246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75419" y="4636008"/>
              <a:ext cx="2984004" cy="1627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18619" y="6013703"/>
              <a:ext cx="240804" cy="2438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" name="Google Shape;248;p17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7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50" name="Google Shape;250;p17"/>
          <p:cNvSpPr txBox="1"/>
          <p:nvPr/>
        </p:nvSpPr>
        <p:spPr>
          <a:xfrm>
            <a:off x="1145527" y="4748301"/>
            <a:ext cx="16421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7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sp>
        <p:nvSpPr>
          <p:cNvPr id="252" name="Google Shape;252;p17"/>
          <p:cNvSpPr txBox="1"/>
          <p:nvPr/>
        </p:nvSpPr>
        <p:spPr>
          <a:xfrm>
            <a:off x="1297901" y="2328176"/>
            <a:ext cx="6953250" cy="178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degree of a vertex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 undirected graph is the number of edges  incident with it, except that a loop at a vertex  contributes twice to the degree of that vertex.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7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7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7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7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7"/>
          <p:cNvSpPr txBox="1"/>
          <p:nvPr/>
        </p:nvSpPr>
        <p:spPr>
          <a:xfrm>
            <a:off x="5025653" y="45836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7"/>
          <p:cNvSpPr txBox="1"/>
          <p:nvPr/>
        </p:nvSpPr>
        <p:spPr>
          <a:xfrm>
            <a:off x="5882128" y="45836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1163827" y="2451313"/>
            <a:ext cx="7386955" cy="207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simple graph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= (V, E) 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consists of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 nonempty set of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vertices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and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 set of unordered pairs of distinct  elements of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called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edges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59" name="Google Shape;59;p2"/>
          <p:cNvSpPr txBox="1">
            <a:spLocks noGrp="1"/>
          </p:cNvSpPr>
          <p:nvPr>
            <p:ph type="title"/>
          </p:nvPr>
        </p:nvSpPr>
        <p:spPr>
          <a:xfrm>
            <a:off x="3324771" y="1182141"/>
            <a:ext cx="3332479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Simple Graph</a:t>
            </a:r>
            <a:endParaRPr/>
          </a:p>
        </p:txBody>
      </p:sp>
      <p:sp>
        <p:nvSpPr>
          <p:cNvPr id="60" name="Google Shape;60;p2"/>
          <p:cNvSpPr txBox="1"/>
          <p:nvPr/>
        </p:nvSpPr>
        <p:spPr>
          <a:xfrm>
            <a:off x="1238400" y="5429800"/>
            <a:ext cx="72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simple graph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an undirected graph.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619" y="6013703"/>
            <a:ext cx="240804" cy="24383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8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8"/>
          <p:cNvSpPr txBox="1"/>
          <p:nvPr/>
        </p:nvSpPr>
        <p:spPr>
          <a:xfrm>
            <a:off x="1145527" y="4748301"/>
            <a:ext cx="16421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8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pic>
        <p:nvPicPr>
          <p:cNvPr id="267" name="Google Shape;26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5419" y="4636008"/>
            <a:ext cx="2984004" cy="162763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8"/>
          <p:cNvSpPr txBox="1"/>
          <p:nvPr/>
        </p:nvSpPr>
        <p:spPr>
          <a:xfrm>
            <a:off x="1297901" y="2456205"/>
            <a:ext cx="6610350" cy="97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Find the degree of all the other vertices.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72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	deg( c )	deg( f )	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8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70" name="Google Shape;270;p18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8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8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8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8"/>
          <p:cNvSpPr txBox="1"/>
          <p:nvPr/>
        </p:nvSpPr>
        <p:spPr>
          <a:xfrm>
            <a:off x="5025653" y="45836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8"/>
          <p:cNvSpPr txBox="1"/>
          <p:nvPr/>
        </p:nvSpPr>
        <p:spPr>
          <a:xfrm>
            <a:off x="5882128" y="45836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8"/>
          <p:cNvSpPr txBox="1"/>
          <p:nvPr/>
        </p:nvSpPr>
        <p:spPr>
          <a:xfrm>
            <a:off x="6967207" y="4748250"/>
            <a:ext cx="16433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8"/>
          <p:cNvSpPr txBox="1"/>
          <p:nvPr/>
        </p:nvSpPr>
        <p:spPr>
          <a:xfrm>
            <a:off x="6967194" y="5891250"/>
            <a:ext cx="162813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"/>
          <p:cNvSpPr txBox="1"/>
          <p:nvPr/>
        </p:nvSpPr>
        <p:spPr>
          <a:xfrm>
            <a:off x="1145527" y="4748301"/>
            <a:ext cx="16421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sp>
        <p:nvSpPr>
          <p:cNvPr id="284" name="Google Shape;284;p19"/>
          <p:cNvSpPr txBox="1"/>
          <p:nvPr/>
        </p:nvSpPr>
        <p:spPr>
          <a:xfrm>
            <a:off x="1297901" y="2456205"/>
            <a:ext cx="7128509" cy="97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Find the degree of all the other vertices.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72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2	deg( c ) = 4	deg( f ) = 3	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9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pSp>
        <p:nvGrpSpPr>
          <p:cNvPr id="286" name="Google Shape;286;p19"/>
          <p:cNvGrpSpPr/>
          <p:nvPr/>
        </p:nvGrpSpPr>
        <p:grpSpPr>
          <a:xfrm>
            <a:off x="3074908" y="4583671"/>
            <a:ext cx="2987560" cy="2005990"/>
            <a:chOff x="3074908" y="4583671"/>
            <a:chExt cx="2987560" cy="2005990"/>
          </a:xfrm>
        </p:grpSpPr>
        <p:pic>
          <p:nvPicPr>
            <p:cNvPr id="287" name="Google Shape;287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18619" y="6013703"/>
              <a:ext cx="240804" cy="243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19"/>
            <p:cNvSpPr txBox="1"/>
            <p:nvPr/>
          </p:nvSpPr>
          <p:spPr>
            <a:xfrm>
              <a:off x="3074908" y="6260096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9" name="Google Shape;289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5419" y="4636008"/>
              <a:ext cx="2984004" cy="1627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19"/>
            <p:cNvSpPr txBox="1"/>
            <p:nvPr/>
          </p:nvSpPr>
          <p:spPr>
            <a:xfrm>
              <a:off x="3608320" y="4979923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9"/>
            <p:cNvSpPr txBox="1"/>
            <p:nvPr/>
          </p:nvSpPr>
          <p:spPr>
            <a:xfrm>
              <a:off x="4141720" y="6260071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9"/>
            <p:cNvSpPr txBox="1"/>
            <p:nvPr/>
          </p:nvSpPr>
          <p:spPr>
            <a:xfrm>
              <a:off x="5043928" y="6260071"/>
              <a:ext cx="109855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9"/>
            <p:cNvSpPr txBox="1"/>
            <p:nvPr/>
          </p:nvSpPr>
          <p:spPr>
            <a:xfrm>
              <a:off x="5805928" y="6260071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9"/>
            <p:cNvSpPr txBox="1"/>
            <p:nvPr/>
          </p:nvSpPr>
          <p:spPr>
            <a:xfrm>
              <a:off x="5025653" y="4583671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9"/>
            <p:cNvSpPr txBox="1"/>
            <p:nvPr/>
          </p:nvSpPr>
          <p:spPr>
            <a:xfrm>
              <a:off x="5882128" y="4583671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6" name="Google Shape;296;p19"/>
          <p:cNvSpPr txBox="1"/>
          <p:nvPr/>
        </p:nvSpPr>
        <p:spPr>
          <a:xfrm>
            <a:off x="6967207" y="4748250"/>
            <a:ext cx="16433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9"/>
          <p:cNvSpPr txBox="1"/>
          <p:nvPr/>
        </p:nvSpPr>
        <p:spPr>
          <a:xfrm>
            <a:off x="6967194" y="5891250"/>
            <a:ext cx="162813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619" y="6013703"/>
            <a:ext cx="240804" cy="24383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0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0"/>
          <p:cNvSpPr txBox="1"/>
          <p:nvPr/>
        </p:nvSpPr>
        <p:spPr>
          <a:xfrm>
            <a:off x="1145527" y="4748301"/>
            <a:ext cx="16421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0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pic>
        <p:nvPicPr>
          <p:cNvPr id="306" name="Google Shape;30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5419" y="4636008"/>
            <a:ext cx="2984004" cy="162763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0"/>
          <p:cNvSpPr txBox="1"/>
          <p:nvPr/>
        </p:nvSpPr>
        <p:spPr>
          <a:xfrm>
            <a:off x="1297876" y="2456205"/>
            <a:ext cx="7128509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Find the degree of all the other vertices.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2	deg( c ) = 4	deg( f ) = 3	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4 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of degrees = 2 + 4 + 3 + 4 + 6 + 1 + 0 = 20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09" name="Google Shape;309;p20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0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0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0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0"/>
          <p:cNvSpPr txBox="1"/>
          <p:nvPr/>
        </p:nvSpPr>
        <p:spPr>
          <a:xfrm>
            <a:off x="5025653" y="45836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0"/>
          <p:cNvSpPr txBox="1"/>
          <p:nvPr/>
        </p:nvSpPr>
        <p:spPr>
          <a:xfrm>
            <a:off x="5882128" y="45836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0"/>
          <p:cNvSpPr txBox="1"/>
          <p:nvPr/>
        </p:nvSpPr>
        <p:spPr>
          <a:xfrm>
            <a:off x="6967207" y="4748250"/>
            <a:ext cx="16433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0"/>
          <p:cNvSpPr txBox="1"/>
          <p:nvPr/>
        </p:nvSpPr>
        <p:spPr>
          <a:xfrm>
            <a:off x="6967194" y="5891250"/>
            <a:ext cx="162813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619" y="6013703"/>
            <a:ext cx="240804" cy="24383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1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1"/>
          <p:cNvSpPr txBox="1"/>
          <p:nvPr/>
        </p:nvSpPr>
        <p:spPr>
          <a:xfrm>
            <a:off x="1145527" y="4748301"/>
            <a:ext cx="16421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1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pic>
        <p:nvPicPr>
          <p:cNvPr id="325" name="Google Shape;32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5419" y="4636008"/>
            <a:ext cx="2984004" cy="162763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1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509" cy="214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Find the degree of all the other vertices.</a:t>
            </a:r>
            <a:endParaRPr/>
          </a:p>
          <a:p>
            <a:pPr marL="12700" marR="508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deg( </a:t>
            </a:r>
            <a:r>
              <a:rPr lang="en-US" i="1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/>
              <a:t>) = 2	deg( c ) = 4	deg( f ) = 3	deg( </a:t>
            </a:r>
            <a:r>
              <a:rPr lang="en-US" i="1"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/>
              <a:t>) = 4  </a:t>
            </a:r>
            <a:r>
              <a:rPr lang="en-US">
                <a:solidFill>
                  <a:srgbClr val="000000"/>
                </a:solidFill>
              </a:rPr>
              <a:t>TOTAL of degrees = 2 + 4 + 3 + 4 + 6 + 1 + 0 = 20  </a:t>
            </a:r>
            <a:r>
              <a:rPr lang="en-US">
                <a:solidFill>
                  <a:srgbClr val="990033"/>
                </a:solidFill>
              </a:rPr>
              <a:t>TOTAL NUMBER OF EDGES = 10</a:t>
            </a:r>
            <a:endParaRPr/>
          </a:p>
        </p:txBody>
      </p:sp>
      <p:sp>
        <p:nvSpPr>
          <p:cNvPr id="327" name="Google Shape;327;p21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28" name="Google Shape;328;p21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1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1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1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1"/>
          <p:cNvSpPr txBox="1"/>
          <p:nvPr/>
        </p:nvSpPr>
        <p:spPr>
          <a:xfrm>
            <a:off x="5025653" y="4583671"/>
            <a:ext cx="10369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	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6967207" y="4748250"/>
            <a:ext cx="16433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1"/>
          <p:cNvSpPr txBox="1"/>
          <p:nvPr/>
        </p:nvSpPr>
        <p:spPr>
          <a:xfrm>
            <a:off x="6967194" y="5891250"/>
            <a:ext cx="162813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>
            <a:spLocks noGrp="1"/>
          </p:cNvSpPr>
          <p:nvPr>
            <p:ph type="subTitle" idx="1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grpSp>
        <p:nvGrpSpPr>
          <p:cNvPr id="340" name="Google Shape;340;p30"/>
          <p:cNvGrpSpPr/>
          <p:nvPr/>
        </p:nvGrpSpPr>
        <p:grpSpPr>
          <a:xfrm>
            <a:off x="3074908" y="4583671"/>
            <a:ext cx="2987560" cy="2005990"/>
            <a:chOff x="3074908" y="4583671"/>
            <a:chExt cx="2987560" cy="2005990"/>
          </a:xfrm>
        </p:grpSpPr>
        <p:pic>
          <p:nvPicPr>
            <p:cNvPr id="341" name="Google Shape;341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18619" y="6013703"/>
              <a:ext cx="240804" cy="243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30"/>
            <p:cNvSpPr txBox="1"/>
            <p:nvPr/>
          </p:nvSpPr>
          <p:spPr>
            <a:xfrm>
              <a:off x="3074908" y="6260096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3" name="Google Shape;343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5419" y="4636008"/>
              <a:ext cx="2984004" cy="1627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30"/>
            <p:cNvSpPr txBox="1"/>
            <p:nvPr/>
          </p:nvSpPr>
          <p:spPr>
            <a:xfrm>
              <a:off x="3608320" y="4979923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0"/>
            <p:cNvSpPr txBox="1"/>
            <p:nvPr/>
          </p:nvSpPr>
          <p:spPr>
            <a:xfrm>
              <a:off x="4141720" y="6260071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0"/>
            <p:cNvSpPr txBox="1"/>
            <p:nvPr/>
          </p:nvSpPr>
          <p:spPr>
            <a:xfrm>
              <a:off x="5043928" y="6260071"/>
              <a:ext cx="109855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0"/>
            <p:cNvSpPr txBox="1"/>
            <p:nvPr/>
          </p:nvSpPr>
          <p:spPr>
            <a:xfrm>
              <a:off x="5805928" y="6260071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0"/>
            <p:cNvSpPr txBox="1"/>
            <p:nvPr/>
          </p:nvSpPr>
          <p:spPr>
            <a:xfrm>
              <a:off x="5025653" y="4583671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0"/>
            <p:cNvSpPr txBox="1"/>
            <p:nvPr/>
          </p:nvSpPr>
          <p:spPr>
            <a:xfrm>
              <a:off x="5882128" y="4583671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30"/>
          <p:cNvSpPr txBox="1">
            <a:spLocks noGrp="1"/>
          </p:cNvSpPr>
          <p:nvPr>
            <p:ph type="ctrTitle"/>
          </p:nvPr>
        </p:nvSpPr>
        <p:spPr>
          <a:xfrm>
            <a:off x="650122" y="660217"/>
            <a:ext cx="8751061" cy="51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p30"/>
          <p:cNvSpPr txBox="1"/>
          <p:nvPr/>
        </p:nvSpPr>
        <p:spPr>
          <a:xfrm>
            <a:off x="2663744" y="1158621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4000" b="1" i="0" u="none" strike="noStrike" cap="none">
                <a:solidFill>
                  <a:srgbClr val="A40020"/>
                </a:solidFill>
                <a:latin typeface="Arial"/>
                <a:ea typeface="Arial"/>
                <a:cs typeface="Arial"/>
                <a:sym typeface="Arial"/>
              </a:rPr>
              <a:t>Degree of a vertex</a:t>
            </a:r>
            <a:endParaRPr sz="4000" b="1" i="0" u="none" strike="noStrike" cap="none">
              <a:solidFill>
                <a:srgbClr val="A400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0"/>
          <p:cNvSpPr txBox="1"/>
          <p:nvPr/>
        </p:nvSpPr>
        <p:spPr>
          <a:xfrm>
            <a:off x="1274060" y="2364375"/>
            <a:ext cx="73721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isolated vertex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 vertex of a graph that has no edges, a vertex with degree zero.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"/>
          <p:cNvSpPr txBox="1"/>
          <p:nvPr/>
        </p:nvSpPr>
        <p:spPr>
          <a:xfrm>
            <a:off x="1450238" y="2274541"/>
            <a:ext cx="7190740" cy="4403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Theorem 1.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V, E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be an undirected  graph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edges.	Then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149860" lvl="0" indent="0" algn="ctr" rtl="0">
              <a:lnSpc>
                <a:spcPct val="100000"/>
              </a:lnSpc>
              <a:spcBef>
                <a:spcPts val="269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9900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800" b="0" i="0" u="none" strike="noStrike" cap="none">
                <a:solidFill>
                  <a:srgbClr val="9900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8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)	=	2 </a:t>
            </a:r>
            <a:r>
              <a:rPr lang="en-US" sz="28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99285" marR="0" lvl="0" indent="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0" i="0" u="none" strike="noStrike" cap="none">
                <a:solidFill>
                  <a:srgbClr val="9900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ε</a:t>
            </a:r>
            <a:r>
              <a:rPr lang="en-US" sz="2800" b="0" i="0" u="none" strike="noStrike" cap="none">
                <a:solidFill>
                  <a:srgbClr val="9900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662940" lvl="0" indent="-344805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“The sum of the degrees over all the vertices  equals twice the number of edges.”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338455" lvl="0" indent="-344805" algn="l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NOTE:	This applies even if multiple edges and loops are  present.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2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59" name="Google Shape;359;p22"/>
          <p:cNvSpPr txBox="1">
            <a:spLocks noGrp="1"/>
          </p:cNvSpPr>
          <p:nvPr>
            <p:ph type="title"/>
          </p:nvPr>
        </p:nvSpPr>
        <p:spPr>
          <a:xfrm>
            <a:off x="2236609" y="1182141"/>
            <a:ext cx="551434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990033"/>
                </a:solidFill>
              </a:rPr>
              <a:t>Handshaking Theorem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/>
          <p:nvPr/>
        </p:nvSpPr>
        <p:spPr>
          <a:xfrm>
            <a:off x="1450238" y="2274541"/>
            <a:ext cx="7918614" cy="281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V, E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be an directed  graph 	Then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149860" lvl="0" indent="0" algn="ctr" rtl="0">
              <a:lnSpc>
                <a:spcPct val="100000"/>
              </a:lnSpc>
              <a:spcBef>
                <a:spcPts val="269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9900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</a:t>
            </a:r>
            <a:r>
              <a:rPr lang="en-US" sz="2800" b="1" i="0" u="none" strike="noStrike" cap="none" baseline="30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28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)	= </a:t>
            </a:r>
            <a:r>
              <a:rPr lang="en-US" sz="2800" b="0" i="0" u="none" strike="noStrike" cap="none">
                <a:solidFill>
                  <a:srgbClr val="9900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</a:t>
            </a:r>
            <a:r>
              <a:rPr lang="en-US" sz="2800" b="1" i="0" u="none" strike="noStrike" cap="none" baseline="30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28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) = |</a:t>
            </a:r>
            <a:r>
              <a:rPr lang="en-US" sz="28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E|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99285" marR="0" lvl="0" indent="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0" i="0" u="none" strike="noStrike" cap="none">
                <a:solidFill>
                  <a:srgbClr val="9900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ε</a:t>
            </a:r>
            <a:r>
              <a:rPr lang="en-US" sz="2800" b="0" i="0" u="none" strike="noStrike" cap="none">
                <a:solidFill>
                  <a:srgbClr val="9900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662940" lvl="0" indent="-344805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“The sum of the in-degrees of all vertices is equal to the sum of the out-degrees of all vertices.”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66" name="Google Shape;366;p31"/>
          <p:cNvSpPr txBox="1">
            <a:spLocks noGrp="1"/>
          </p:cNvSpPr>
          <p:nvPr>
            <p:ph type="title"/>
          </p:nvPr>
        </p:nvSpPr>
        <p:spPr>
          <a:xfrm>
            <a:off x="2236609" y="1182141"/>
            <a:ext cx="551434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990033"/>
                </a:solidFill>
              </a:rPr>
              <a:t>Handshaking Theorem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>
            <a:spLocks noGrp="1"/>
          </p:cNvSpPr>
          <p:nvPr>
            <p:ph type="title"/>
          </p:nvPr>
        </p:nvSpPr>
        <p:spPr>
          <a:xfrm>
            <a:off x="2870707" y="599947"/>
            <a:ext cx="424497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3366"/>
                </a:solidFill>
              </a:rPr>
              <a:t>Graph Terminology</a:t>
            </a:r>
            <a:endParaRPr sz="3600"/>
          </a:p>
        </p:txBody>
      </p:sp>
      <p:sp>
        <p:nvSpPr>
          <p:cNvPr id="372" name="Google Shape;372;p32"/>
          <p:cNvSpPr txBox="1"/>
          <p:nvPr/>
        </p:nvSpPr>
        <p:spPr>
          <a:xfrm>
            <a:off x="1196339" y="6827984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p32"/>
          <p:cNvSpPr txBox="1"/>
          <p:nvPr/>
        </p:nvSpPr>
        <p:spPr>
          <a:xfrm>
            <a:off x="688263" y="2309876"/>
            <a:ext cx="8595360" cy="875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5080" lvl="0" indent="-127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 edges are there in a graph with  10 vertices, each of degree 6?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 txBox="1">
            <a:spLocks noGrp="1"/>
          </p:cNvSpPr>
          <p:nvPr>
            <p:ph type="title"/>
          </p:nvPr>
        </p:nvSpPr>
        <p:spPr>
          <a:xfrm>
            <a:off x="2870707" y="599947"/>
            <a:ext cx="424497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3366"/>
                </a:solidFill>
              </a:rPr>
              <a:t>Graph Terminology</a:t>
            </a:r>
            <a:endParaRPr sz="3600"/>
          </a:p>
        </p:txBody>
      </p:sp>
      <p:sp>
        <p:nvSpPr>
          <p:cNvPr id="379" name="Google Shape;379;p23"/>
          <p:cNvSpPr txBox="1"/>
          <p:nvPr/>
        </p:nvSpPr>
        <p:spPr>
          <a:xfrm>
            <a:off x="1196339" y="6827984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0" name="Google Shape;380;p23"/>
          <p:cNvSpPr txBox="1"/>
          <p:nvPr/>
        </p:nvSpPr>
        <p:spPr>
          <a:xfrm>
            <a:off x="688263" y="2309876"/>
            <a:ext cx="8595360" cy="233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5080" lvl="0" indent="-127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 edges are there in a graph with  10 vertices, each of degree 6?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240665" lvl="0" indent="-127000" algn="just" rtl="0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r>
              <a:rPr lang="en-US" sz="2800" b="1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sum of the degrees of the vertices is  6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⋅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= 60. According to the Handshaking Theorem, it  follows that 2e = 60, so there are 30 edges.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4"/>
          <p:cNvSpPr txBox="1">
            <a:spLocks noGrp="1"/>
          </p:cNvSpPr>
          <p:nvPr>
            <p:ph type="title"/>
          </p:nvPr>
        </p:nvSpPr>
        <p:spPr>
          <a:xfrm>
            <a:off x="2870707" y="599947"/>
            <a:ext cx="424497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3366"/>
                </a:solidFill>
              </a:rPr>
              <a:t>Graph Terminology</a:t>
            </a:r>
            <a:endParaRPr sz="3600"/>
          </a:p>
        </p:txBody>
      </p:sp>
      <p:sp>
        <p:nvSpPr>
          <p:cNvPr id="386" name="Google Shape;386;p24"/>
          <p:cNvSpPr txBox="1"/>
          <p:nvPr/>
        </p:nvSpPr>
        <p:spPr>
          <a:xfrm>
            <a:off x="1196339" y="6827984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p24"/>
          <p:cNvSpPr txBox="1"/>
          <p:nvPr/>
        </p:nvSpPr>
        <p:spPr>
          <a:xfrm>
            <a:off x="751624" y="1197356"/>
            <a:ext cx="8530590" cy="1629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0" marR="17780" lvl="0" indent="0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Prove that an undirected graph has an even number of vertices  of odd degree.</a:t>
            </a:r>
            <a:endParaRPr/>
          </a:p>
          <a:p>
            <a:pPr marL="25400" marR="36830" lvl="0" indent="0" algn="l" rtl="0">
              <a:lnSpc>
                <a:spcPct val="108928"/>
              </a:lnSpc>
              <a:spcBef>
                <a:spcPts val="133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4"/>
          <p:cNvSpPr txBox="1"/>
          <p:nvPr/>
        </p:nvSpPr>
        <p:spPr>
          <a:xfrm>
            <a:off x="764324" y="6320929"/>
            <a:ext cx="226060" cy="347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669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●</a:t>
            </a:r>
            <a:endParaRPr sz="21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d2ccb2fbe_0_23"/>
          <p:cNvSpPr txBox="1">
            <a:spLocks noGrp="1"/>
          </p:cNvSpPr>
          <p:nvPr>
            <p:ph type="title"/>
          </p:nvPr>
        </p:nvSpPr>
        <p:spPr>
          <a:xfrm>
            <a:off x="2809525" y="1127300"/>
            <a:ext cx="45984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Undirected graphs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g22d2ccb2fbe_0_23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rgbClr val="000000"/>
                </a:solidFill>
              </a:rPr>
              <a:t>In </a:t>
            </a:r>
            <a:r>
              <a:rPr lang="en-US" sz="2800">
                <a:solidFill>
                  <a:srgbClr val="CC0000"/>
                </a:solidFill>
              </a:rPr>
              <a:t>undirected graphs</a:t>
            </a:r>
            <a:r>
              <a:rPr lang="en-US" sz="2800">
                <a:solidFill>
                  <a:srgbClr val="000000"/>
                </a:solidFill>
              </a:rPr>
              <a:t>, edges have no specific direction. Edges are always "two-way"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3"/>
          <p:cNvSpPr txBox="1">
            <a:spLocks noGrp="1"/>
          </p:cNvSpPr>
          <p:nvPr>
            <p:ph type="title"/>
          </p:nvPr>
        </p:nvSpPr>
        <p:spPr>
          <a:xfrm>
            <a:off x="2870707" y="599947"/>
            <a:ext cx="424497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3366"/>
                </a:solidFill>
              </a:rPr>
              <a:t>Graph Terminology</a:t>
            </a:r>
            <a:endParaRPr sz="3600"/>
          </a:p>
        </p:txBody>
      </p:sp>
      <p:sp>
        <p:nvSpPr>
          <p:cNvPr id="394" name="Google Shape;394;p33"/>
          <p:cNvSpPr txBox="1"/>
          <p:nvPr/>
        </p:nvSpPr>
        <p:spPr>
          <a:xfrm>
            <a:off x="1196339" y="6827984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33"/>
          <p:cNvSpPr txBox="1"/>
          <p:nvPr/>
        </p:nvSpPr>
        <p:spPr>
          <a:xfrm>
            <a:off x="751624" y="1197356"/>
            <a:ext cx="8530590" cy="493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25400" marR="17780" lvl="0" indent="-127000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undirected graph has an even number of vertices  of odd degree.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" marR="36830" lvl="0" indent="-127000" algn="l" rtl="0">
              <a:lnSpc>
                <a:spcPct val="108928"/>
              </a:lnSpc>
              <a:spcBef>
                <a:spcPts val="133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V1 and V2 be the set of vertices of even and odd  degrees, respectively (Thus V1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∩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V2 =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∅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V1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0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∪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V2 = V).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6059" marR="0" lvl="0" indent="-201295" algn="l" rtl="0">
              <a:lnSpc>
                <a:spcPct val="100000"/>
              </a:lnSpc>
              <a:spcBef>
                <a:spcPts val="98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by Handshaking theorem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55955" marR="0" lvl="1" indent="-201295" algn="l" rtl="0">
              <a:lnSpc>
                <a:spcPct val="100000"/>
              </a:lnSpc>
              <a:spcBef>
                <a:spcPts val="1035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2|E| =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deg(v) =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deg(v) +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V2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deg(v)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6059" marR="0" lvl="0" indent="-201295" algn="l" rtl="0">
              <a:lnSpc>
                <a:spcPct val="100000"/>
              </a:lnSpc>
              <a:spcBef>
                <a:spcPts val="1005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Since both 2|E| and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deg(v) are even,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6059" marR="0" lvl="0" indent="-201295" algn="l" rtl="0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V2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deg(v) must be even.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6059" marR="0" lvl="0" indent="-201295" algn="l" rtl="0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Since deg(v) if odd for all v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V2, |V2| must be even.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3"/>
          <p:cNvSpPr txBox="1"/>
          <p:nvPr/>
        </p:nvSpPr>
        <p:spPr>
          <a:xfrm>
            <a:off x="764324" y="6320929"/>
            <a:ext cx="226060" cy="347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669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●</a:t>
            </a:r>
            <a:endParaRPr sz="21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97" name="Google Shape;397;p33"/>
          <p:cNvSpPr txBox="1"/>
          <p:nvPr/>
        </p:nvSpPr>
        <p:spPr>
          <a:xfrm>
            <a:off x="7658887" y="6232550"/>
            <a:ext cx="79819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QED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2d2ccb2fbe_0_33"/>
          <p:cNvSpPr txBox="1">
            <a:spLocks noGrp="1"/>
          </p:cNvSpPr>
          <p:nvPr>
            <p:ph type="title"/>
          </p:nvPr>
        </p:nvSpPr>
        <p:spPr>
          <a:xfrm>
            <a:off x="1982200" y="1127300"/>
            <a:ext cx="5663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Graph Representations</a:t>
            </a:r>
            <a:endParaRPr>
              <a:solidFill>
                <a:srgbClr val="003366"/>
              </a:solidFill>
            </a:endParaRPr>
          </a:p>
        </p:txBody>
      </p:sp>
      <p:sp>
        <p:nvSpPr>
          <p:cNvPr id="403" name="Google Shape;403;g22d2ccb2fbe_0_33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4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Which data structure is "best" can depend on: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>
                <a:solidFill>
                  <a:srgbClr val="000000"/>
                </a:solidFill>
              </a:rPr>
              <a:t>properties of the graph (e.g., dense versus sparse)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>
                <a:solidFill>
                  <a:srgbClr val="000000"/>
                </a:solidFill>
              </a:rPr>
              <a:t>the common queries about the graph ("is (u ,v) an edge?" vs "what are the neighbors of node u?")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Two representations: </a:t>
            </a:r>
            <a:r>
              <a:rPr lang="en-US">
                <a:solidFill>
                  <a:srgbClr val="CC0000"/>
                </a:solidFill>
              </a:rPr>
              <a:t>Adjacency Matrix and Adjacency List</a:t>
            </a:r>
            <a:endParaRPr>
              <a:solidFill>
                <a:srgbClr val="CC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>
                <a:solidFill>
                  <a:srgbClr val="000000"/>
                </a:solidFill>
              </a:rPr>
              <a:t>Different trade-offs, particularly time versus space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2d2ccb2fbe_0_342"/>
          <p:cNvSpPr txBox="1"/>
          <p:nvPr/>
        </p:nvSpPr>
        <p:spPr>
          <a:xfrm>
            <a:off x="1272476" y="2197125"/>
            <a:ext cx="7658164" cy="1564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304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simple graph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with n vertices  can be represented by its adjacency matrix,  A, where entry a</a:t>
            </a:r>
            <a:r>
              <a:rPr lang="en-US" sz="2400" b="1" i="1" u="none" strike="noStrike" cap="none" baseline="-25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ij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row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column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22d2ccb2fbe_0_342"/>
          <p:cNvSpPr txBox="1"/>
          <p:nvPr/>
        </p:nvSpPr>
        <p:spPr>
          <a:xfrm>
            <a:off x="2971228" y="4419104"/>
            <a:ext cx="195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22d2ccb2fbe_0_342"/>
          <p:cNvSpPr txBox="1"/>
          <p:nvPr/>
        </p:nvSpPr>
        <p:spPr>
          <a:xfrm>
            <a:off x="3788905" y="4419104"/>
            <a:ext cx="39249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if	{ </a:t>
            </a:r>
            <a:r>
              <a:rPr lang="en-US" sz="24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1" u="none" strike="noStrike" cap="none" baseline="-25000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1" u="none" strike="noStrike" cap="none" baseline="-25000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j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} is an edge in G,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22d2ccb2fbe_0_342"/>
          <p:cNvSpPr txBox="1"/>
          <p:nvPr/>
        </p:nvSpPr>
        <p:spPr>
          <a:xfrm>
            <a:off x="1272413" y="4940300"/>
            <a:ext cx="5613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 baseline="30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50" b="1" i="1" u="none" strike="noStrike" cap="none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ij</a:t>
            </a:r>
            <a:endParaRPr sz="185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2" name="Google Shape;412;g22d2ccb2fbe_0_342"/>
          <p:cNvSpPr txBox="1"/>
          <p:nvPr/>
        </p:nvSpPr>
        <p:spPr>
          <a:xfrm>
            <a:off x="1995779" y="4854968"/>
            <a:ext cx="233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22d2ccb2fbe_0_342"/>
          <p:cNvSpPr txBox="1"/>
          <p:nvPr/>
        </p:nvSpPr>
        <p:spPr>
          <a:xfrm>
            <a:off x="2980791" y="5382247"/>
            <a:ext cx="195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22d2ccb2fbe_0_342"/>
          <p:cNvSpPr txBox="1"/>
          <p:nvPr/>
        </p:nvSpPr>
        <p:spPr>
          <a:xfrm>
            <a:off x="3824071" y="5382247"/>
            <a:ext cx="15393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otherwise.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22d2ccb2fbe_0_342"/>
          <p:cNvSpPr txBox="1">
            <a:spLocks noGrp="1"/>
          </p:cNvSpPr>
          <p:nvPr>
            <p:ph type="title"/>
          </p:nvPr>
        </p:nvSpPr>
        <p:spPr>
          <a:xfrm>
            <a:off x="2885795" y="1182128"/>
            <a:ext cx="4212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Adjacency Matrix</a:t>
            </a:r>
            <a:endParaRPr/>
          </a:p>
        </p:txBody>
      </p:sp>
      <p:sp>
        <p:nvSpPr>
          <p:cNvPr id="416" name="Google Shape;416;g22d2ccb2fbe_0_342"/>
          <p:cNvSpPr/>
          <p:nvPr/>
        </p:nvSpPr>
        <p:spPr>
          <a:xfrm>
            <a:off x="2426195" y="4331208"/>
            <a:ext cx="320039" cy="1628139"/>
          </a:xfrm>
          <a:custGeom>
            <a:avLst/>
            <a:gdLst/>
            <a:ahLst/>
            <a:cxnLst/>
            <a:rect l="l" t="t" r="r" b="b"/>
            <a:pathLst>
              <a:path w="320039" h="1628139" extrusionOk="0">
                <a:moveTo>
                  <a:pt x="219456" y="1563623"/>
                </a:moveTo>
                <a:lnTo>
                  <a:pt x="182880" y="1563623"/>
                </a:lnTo>
                <a:lnTo>
                  <a:pt x="201168" y="1584959"/>
                </a:lnTo>
                <a:lnTo>
                  <a:pt x="225552" y="1603247"/>
                </a:lnTo>
                <a:lnTo>
                  <a:pt x="228600" y="1603247"/>
                </a:lnTo>
                <a:lnTo>
                  <a:pt x="256032" y="1615452"/>
                </a:lnTo>
                <a:lnTo>
                  <a:pt x="271284" y="1621535"/>
                </a:lnTo>
                <a:lnTo>
                  <a:pt x="301752" y="1627631"/>
                </a:lnTo>
                <a:lnTo>
                  <a:pt x="317004" y="1627631"/>
                </a:lnTo>
                <a:lnTo>
                  <a:pt x="320040" y="1600199"/>
                </a:lnTo>
                <a:lnTo>
                  <a:pt x="304800" y="1600199"/>
                </a:lnTo>
                <a:lnTo>
                  <a:pt x="289572" y="1597152"/>
                </a:lnTo>
                <a:lnTo>
                  <a:pt x="277368" y="1594116"/>
                </a:lnTo>
                <a:lnTo>
                  <a:pt x="262128" y="1591055"/>
                </a:lnTo>
                <a:lnTo>
                  <a:pt x="240804" y="1578864"/>
                </a:lnTo>
                <a:lnTo>
                  <a:pt x="219456" y="1563623"/>
                </a:lnTo>
                <a:close/>
              </a:path>
              <a:path w="320039" h="1628139" extrusionOk="0">
                <a:moveTo>
                  <a:pt x="152400" y="862583"/>
                </a:moveTo>
                <a:lnTo>
                  <a:pt x="109740" y="862583"/>
                </a:lnTo>
                <a:lnTo>
                  <a:pt x="128028" y="880871"/>
                </a:lnTo>
                <a:lnTo>
                  <a:pt x="134112" y="890028"/>
                </a:lnTo>
                <a:lnTo>
                  <a:pt x="140208" y="902207"/>
                </a:lnTo>
                <a:lnTo>
                  <a:pt x="146316" y="911364"/>
                </a:lnTo>
                <a:lnTo>
                  <a:pt x="152400" y="935735"/>
                </a:lnTo>
                <a:lnTo>
                  <a:pt x="152400" y="1496567"/>
                </a:lnTo>
                <a:lnTo>
                  <a:pt x="158496" y="1527047"/>
                </a:lnTo>
                <a:lnTo>
                  <a:pt x="164604" y="1539252"/>
                </a:lnTo>
                <a:lnTo>
                  <a:pt x="173736" y="1551431"/>
                </a:lnTo>
                <a:lnTo>
                  <a:pt x="179832" y="1563623"/>
                </a:lnTo>
                <a:lnTo>
                  <a:pt x="222516" y="1563623"/>
                </a:lnTo>
                <a:lnTo>
                  <a:pt x="204726" y="1548383"/>
                </a:lnTo>
                <a:lnTo>
                  <a:pt x="204228" y="1548383"/>
                </a:lnTo>
                <a:lnTo>
                  <a:pt x="201168" y="1545335"/>
                </a:lnTo>
                <a:lnTo>
                  <a:pt x="201942" y="1545335"/>
                </a:lnTo>
                <a:lnTo>
                  <a:pt x="195084" y="1536191"/>
                </a:lnTo>
                <a:lnTo>
                  <a:pt x="192024" y="1523999"/>
                </a:lnTo>
                <a:lnTo>
                  <a:pt x="185928" y="1514855"/>
                </a:lnTo>
                <a:lnTo>
                  <a:pt x="179832" y="1490471"/>
                </a:lnTo>
                <a:lnTo>
                  <a:pt x="179832" y="932687"/>
                </a:lnTo>
                <a:lnTo>
                  <a:pt x="173736" y="902207"/>
                </a:lnTo>
                <a:lnTo>
                  <a:pt x="161544" y="877823"/>
                </a:lnTo>
                <a:lnTo>
                  <a:pt x="152400" y="865631"/>
                </a:lnTo>
                <a:lnTo>
                  <a:pt x="152400" y="862583"/>
                </a:lnTo>
                <a:close/>
              </a:path>
              <a:path w="320039" h="1628139" extrusionOk="0">
                <a:moveTo>
                  <a:pt x="201168" y="1545335"/>
                </a:moveTo>
                <a:lnTo>
                  <a:pt x="204228" y="1548383"/>
                </a:lnTo>
                <a:lnTo>
                  <a:pt x="203334" y="1547192"/>
                </a:lnTo>
                <a:lnTo>
                  <a:pt x="201168" y="1545335"/>
                </a:lnTo>
                <a:close/>
              </a:path>
              <a:path w="320039" h="1628139" extrusionOk="0">
                <a:moveTo>
                  <a:pt x="203334" y="1547192"/>
                </a:moveTo>
                <a:lnTo>
                  <a:pt x="204228" y="1548383"/>
                </a:lnTo>
                <a:lnTo>
                  <a:pt x="204726" y="1548383"/>
                </a:lnTo>
                <a:lnTo>
                  <a:pt x="203334" y="1547192"/>
                </a:lnTo>
                <a:close/>
              </a:path>
              <a:path w="320039" h="1628139" extrusionOk="0">
                <a:moveTo>
                  <a:pt x="201942" y="1545335"/>
                </a:moveTo>
                <a:lnTo>
                  <a:pt x="201168" y="1545335"/>
                </a:lnTo>
                <a:lnTo>
                  <a:pt x="203334" y="1547192"/>
                </a:lnTo>
                <a:lnTo>
                  <a:pt x="201942" y="1545335"/>
                </a:lnTo>
                <a:close/>
              </a:path>
              <a:path w="320039" h="1628139" extrusionOk="0">
                <a:moveTo>
                  <a:pt x="134112" y="847343"/>
                </a:moveTo>
                <a:lnTo>
                  <a:pt x="91440" y="847343"/>
                </a:lnTo>
                <a:lnTo>
                  <a:pt x="112776" y="865631"/>
                </a:lnTo>
                <a:lnTo>
                  <a:pt x="109740" y="862583"/>
                </a:lnTo>
                <a:lnTo>
                  <a:pt x="149352" y="862583"/>
                </a:lnTo>
                <a:lnTo>
                  <a:pt x="134112" y="847343"/>
                </a:lnTo>
                <a:close/>
              </a:path>
              <a:path w="320039" h="1628139" extrusionOk="0">
                <a:moveTo>
                  <a:pt x="84273" y="813275"/>
                </a:moveTo>
                <a:lnTo>
                  <a:pt x="76200" y="816863"/>
                </a:lnTo>
                <a:lnTo>
                  <a:pt x="60972" y="822959"/>
                </a:lnTo>
                <a:lnTo>
                  <a:pt x="45720" y="826007"/>
                </a:lnTo>
                <a:lnTo>
                  <a:pt x="30480" y="826007"/>
                </a:lnTo>
                <a:lnTo>
                  <a:pt x="15240" y="829055"/>
                </a:lnTo>
                <a:lnTo>
                  <a:pt x="39624" y="829055"/>
                </a:lnTo>
                <a:lnTo>
                  <a:pt x="54864" y="832116"/>
                </a:lnTo>
                <a:lnTo>
                  <a:pt x="91440" y="850391"/>
                </a:lnTo>
                <a:lnTo>
                  <a:pt x="91440" y="847343"/>
                </a:lnTo>
                <a:lnTo>
                  <a:pt x="134112" y="847343"/>
                </a:lnTo>
                <a:lnTo>
                  <a:pt x="131064" y="844295"/>
                </a:lnTo>
                <a:lnTo>
                  <a:pt x="131064" y="841247"/>
                </a:lnTo>
                <a:lnTo>
                  <a:pt x="106680" y="826007"/>
                </a:lnTo>
                <a:lnTo>
                  <a:pt x="106680" y="822959"/>
                </a:lnTo>
                <a:lnTo>
                  <a:pt x="103632" y="822959"/>
                </a:lnTo>
                <a:lnTo>
                  <a:pt x="84273" y="813275"/>
                </a:lnTo>
                <a:close/>
              </a:path>
              <a:path w="320039" h="1628139" extrusionOk="0">
                <a:moveTo>
                  <a:pt x="15240" y="798575"/>
                </a:moveTo>
                <a:lnTo>
                  <a:pt x="6096" y="798575"/>
                </a:lnTo>
                <a:lnTo>
                  <a:pt x="0" y="804671"/>
                </a:lnTo>
                <a:lnTo>
                  <a:pt x="0" y="819911"/>
                </a:lnTo>
                <a:lnTo>
                  <a:pt x="6096" y="829055"/>
                </a:lnTo>
                <a:lnTo>
                  <a:pt x="15240" y="829055"/>
                </a:lnTo>
                <a:lnTo>
                  <a:pt x="15240" y="798575"/>
                </a:lnTo>
                <a:close/>
              </a:path>
              <a:path w="320039" h="1628139" extrusionOk="0">
                <a:moveTo>
                  <a:pt x="15240" y="798575"/>
                </a:moveTo>
                <a:lnTo>
                  <a:pt x="15240" y="829055"/>
                </a:lnTo>
                <a:lnTo>
                  <a:pt x="30480" y="826007"/>
                </a:lnTo>
                <a:lnTo>
                  <a:pt x="45720" y="826007"/>
                </a:lnTo>
                <a:lnTo>
                  <a:pt x="60972" y="822959"/>
                </a:lnTo>
                <a:lnTo>
                  <a:pt x="76200" y="816863"/>
                </a:lnTo>
                <a:lnTo>
                  <a:pt x="84273" y="813275"/>
                </a:lnTo>
                <a:lnTo>
                  <a:pt x="79260" y="810767"/>
                </a:lnTo>
                <a:lnTo>
                  <a:pt x="64008" y="804671"/>
                </a:lnTo>
                <a:lnTo>
                  <a:pt x="48768" y="801623"/>
                </a:lnTo>
                <a:lnTo>
                  <a:pt x="30480" y="801623"/>
                </a:lnTo>
                <a:lnTo>
                  <a:pt x="15240" y="798575"/>
                </a:lnTo>
                <a:close/>
              </a:path>
              <a:path w="320039" h="1628139" extrusionOk="0">
                <a:moveTo>
                  <a:pt x="91440" y="777252"/>
                </a:moveTo>
                <a:lnTo>
                  <a:pt x="67056" y="789431"/>
                </a:lnTo>
                <a:lnTo>
                  <a:pt x="42684" y="795540"/>
                </a:lnTo>
                <a:lnTo>
                  <a:pt x="27432" y="798575"/>
                </a:lnTo>
                <a:lnTo>
                  <a:pt x="15240" y="798575"/>
                </a:lnTo>
                <a:lnTo>
                  <a:pt x="30480" y="801623"/>
                </a:lnTo>
                <a:lnTo>
                  <a:pt x="48768" y="801623"/>
                </a:lnTo>
                <a:lnTo>
                  <a:pt x="64008" y="804671"/>
                </a:lnTo>
                <a:lnTo>
                  <a:pt x="79260" y="810767"/>
                </a:lnTo>
                <a:lnTo>
                  <a:pt x="84273" y="813275"/>
                </a:lnTo>
                <a:lnTo>
                  <a:pt x="103632" y="804671"/>
                </a:lnTo>
                <a:lnTo>
                  <a:pt x="106680" y="804671"/>
                </a:lnTo>
                <a:lnTo>
                  <a:pt x="106680" y="801623"/>
                </a:lnTo>
                <a:lnTo>
                  <a:pt x="131064" y="786383"/>
                </a:lnTo>
                <a:lnTo>
                  <a:pt x="131064" y="783335"/>
                </a:lnTo>
                <a:lnTo>
                  <a:pt x="134112" y="780287"/>
                </a:lnTo>
                <a:lnTo>
                  <a:pt x="91440" y="780287"/>
                </a:lnTo>
                <a:lnTo>
                  <a:pt x="91440" y="777252"/>
                </a:lnTo>
                <a:close/>
              </a:path>
              <a:path w="320039" h="1628139" extrusionOk="0">
                <a:moveTo>
                  <a:pt x="112776" y="761999"/>
                </a:moveTo>
                <a:lnTo>
                  <a:pt x="91440" y="780287"/>
                </a:lnTo>
                <a:lnTo>
                  <a:pt x="134112" y="780287"/>
                </a:lnTo>
                <a:lnTo>
                  <a:pt x="149352" y="765047"/>
                </a:lnTo>
                <a:lnTo>
                  <a:pt x="109740" y="765047"/>
                </a:lnTo>
                <a:lnTo>
                  <a:pt x="112776" y="761999"/>
                </a:lnTo>
                <a:close/>
              </a:path>
              <a:path w="320039" h="1628139" extrusionOk="0">
                <a:moveTo>
                  <a:pt x="219466" y="64007"/>
                </a:moveTo>
                <a:lnTo>
                  <a:pt x="179832" y="64007"/>
                </a:lnTo>
                <a:lnTo>
                  <a:pt x="170688" y="76200"/>
                </a:lnTo>
                <a:lnTo>
                  <a:pt x="164604" y="88391"/>
                </a:lnTo>
                <a:lnTo>
                  <a:pt x="158496" y="103631"/>
                </a:lnTo>
                <a:lnTo>
                  <a:pt x="152400" y="134112"/>
                </a:lnTo>
                <a:lnTo>
                  <a:pt x="152400" y="691895"/>
                </a:lnTo>
                <a:lnTo>
                  <a:pt x="149352" y="704087"/>
                </a:lnTo>
                <a:lnTo>
                  <a:pt x="146316" y="713231"/>
                </a:lnTo>
                <a:lnTo>
                  <a:pt x="140208" y="725423"/>
                </a:lnTo>
                <a:lnTo>
                  <a:pt x="137172" y="734567"/>
                </a:lnTo>
                <a:lnTo>
                  <a:pt x="128028" y="746759"/>
                </a:lnTo>
                <a:lnTo>
                  <a:pt x="109740" y="765047"/>
                </a:lnTo>
                <a:lnTo>
                  <a:pt x="152400" y="765047"/>
                </a:lnTo>
                <a:lnTo>
                  <a:pt x="152400" y="761999"/>
                </a:lnTo>
                <a:lnTo>
                  <a:pt x="158496" y="752855"/>
                </a:lnTo>
                <a:lnTo>
                  <a:pt x="167640" y="740676"/>
                </a:lnTo>
                <a:lnTo>
                  <a:pt x="173736" y="725423"/>
                </a:lnTo>
                <a:lnTo>
                  <a:pt x="176784" y="710183"/>
                </a:lnTo>
                <a:lnTo>
                  <a:pt x="179832" y="697991"/>
                </a:lnTo>
                <a:lnTo>
                  <a:pt x="179832" y="134112"/>
                </a:lnTo>
                <a:lnTo>
                  <a:pt x="182880" y="121919"/>
                </a:lnTo>
                <a:lnTo>
                  <a:pt x="185928" y="112775"/>
                </a:lnTo>
                <a:lnTo>
                  <a:pt x="192024" y="100583"/>
                </a:lnTo>
                <a:lnTo>
                  <a:pt x="198120" y="91452"/>
                </a:lnTo>
                <a:lnTo>
                  <a:pt x="202703" y="82295"/>
                </a:lnTo>
                <a:lnTo>
                  <a:pt x="201168" y="82295"/>
                </a:lnTo>
                <a:lnTo>
                  <a:pt x="219466" y="64007"/>
                </a:lnTo>
                <a:close/>
              </a:path>
              <a:path w="320039" h="1628139" extrusionOk="0">
                <a:moveTo>
                  <a:pt x="204228" y="79247"/>
                </a:moveTo>
                <a:lnTo>
                  <a:pt x="201168" y="82295"/>
                </a:lnTo>
                <a:lnTo>
                  <a:pt x="202703" y="82295"/>
                </a:lnTo>
                <a:lnTo>
                  <a:pt x="204228" y="79247"/>
                </a:lnTo>
                <a:close/>
              </a:path>
              <a:path w="320039" h="1628139" extrusionOk="0">
                <a:moveTo>
                  <a:pt x="317004" y="0"/>
                </a:moveTo>
                <a:lnTo>
                  <a:pt x="301752" y="0"/>
                </a:lnTo>
                <a:lnTo>
                  <a:pt x="283464" y="3047"/>
                </a:lnTo>
                <a:lnTo>
                  <a:pt x="268224" y="6095"/>
                </a:lnTo>
                <a:lnTo>
                  <a:pt x="252984" y="12191"/>
                </a:lnTo>
                <a:lnTo>
                  <a:pt x="228600" y="24383"/>
                </a:lnTo>
                <a:lnTo>
                  <a:pt x="225552" y="24383"/>
                </a:lnTo>
                <a:lnTo>
                  <a:pt x="201168" y="39624"/>
                </a:lnTo>
                <a:lnTo>
                  <a:pt x="201168" y="42671"/>
                </a:lnTo>
                <a:lnTo>
                  <a:pt x="182880" y="64007"/>
                </a:lnTo>
                <a:lnTo>
                  <a:pt x="219456" y="64007"/>
                </a:lnTo>
                <a:lnTo>
                  <a:pt x="222516" y="60959"/>
                </a:lnTo>
                <a:lnTo>
                  <a:pt x="223725" y="60959"/>
                </a:lnTo>
                <a:lnTo>
                  <a:pt x="240804" y="48767"/>
                </a:lnTo>
                <a:lnTo>
                  <a:pt x="265176" y="36575"/>
                </a:lnTo>
                <a:lnTo>
                  <a:pt x="289572" y="30479"/>
                </a:lnTo>
                <a:lnTo>
                  <a:pt x="304800" y="27431"/>
                </a:lnTo>
                <a:lnTo>
                  <a:pt x="320040" y="27431"/>
                </a:lnTo>
                <a:lnTo>
                  <a:pt x="317004" y="0"/>
                </a:lnTo>
                <a:close/>
              </a:path>
              <a:path w="320039" h="1628139" extrusionOk="0">
                <a:moveTo>
                  <a:pt x="223725" y="60959"/>
                </a:moveTo>
                <a:lnTo>
                  <a:pt x="222516" y="60959"/>
                </a:lnTo>
                <a:lnTo>
                  <a:pt x="219494" y="63980"/>
                </a:lnTo>
                <a:lnTo>
                  <a:pt x="223725" y="60959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22d2ccb2fbe_0_342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2d2ccb2fbe_0_355"/>
          <p:cNvSpPr txBox="1">
            <a:spLocks noGrp="1"/>
          </p:cNvSpPr>
          <p:nvPr>
            <p:ph type="title"/>
          </p:nvPr>
        </p:nvSpPr>
        <p:spPr>
          <a:xfrm>
            <a:off x="1459496" y="1127290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Finding the adjacency matrix</a:t>
            </a:r>
            <a:endParaRPr/>
          </a:p>
        </p:txBody>
      </p:sp>
      <p:sp>
        <p:nvSpPr>
          <p:cNvPr id="423" name="Google Shape;423;g22d2ccb2fbe_0_355"/>
          <p:cNvSpPr txBox="1"/>
          <p:nvPr/>
        </p:nvSpPr>
        <p:spPr>
          <a:xfrm>
            <a:off x="4803140" y="2224557"/>
            <a:ext cx="3678000" cy="259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graph has 6 vertices  a, b, c, d, e,	f.	We can arrange them in that order.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g22d2ccb2fbe_0_355"/>
          <p:cNvGrpSpPr/>
          <p:nvPr/>
        </p:nvGrpSpPr>
        <p:grpSpPr>
          <a:xfrm>
            <a:off x="1612379" y="2865132"/>
            <a:ext cx="2009679" cy="1865363"/>
            <a:chOff x="1612379" y="2865132"/>
            <a:chExt cx="2009679" cy="1865363"/>
          </a:xfrm>
        </p:grpSpPr>
        <p:sp>
          <p:nvSpPr>
            <p:cNvPr id="425" name="Google Shape;425;g22d2ccb2fbe_0_355"/>
            <p:cNvSpPr/>
            <p:nvPr/>
          </p:nvSpPr>
          <p:spPr>
            <a:xfrm>
              <a:off x="1636750" y="3621036"/>
              <a:ext cx="975994" cy="1039495"/>
            </a:xfrm>
            <a:custGeom>
              <a:avLst/>
              <a:gdLst/>
              <a:ahLst/>
              <a:cxnLst/>
              <a:rect l="l" t="t" r="r" b="b"/>
              <a:pathLst>
                <a:path w="975994" h="1039495" extrusionOk="0">
                  <a:moveTo>
                    <a:pt x="975372" y="353555"/>
                  </a:moveTo>
                  <a:lnTo>
                    <a:pt x="954049" y="332219"/>
                  </a:lnTo>
                  <a:lnTo>
                    <a:pt x="420039" y="924102"/>
                  </a:lnTo>
                  <a:lnTo>
                    <a:pt x="24396" y="0"/>
                  </a:lnTo>
                  <a:lnTo>
                    <a:pt x="0" y="9131"/>
                  </a:lnTo>
                  <a:lnTo>
                    <a:pt x="398005" y="948524"/>
                  </a:lnTo>
                  <a:lnTo>
                    <a:pt x="335305" y="1018019"/>
                  </a:lnTo>
                  <a:lnTo>
                    <a:pt x="356641" y="1039355"/>
                  </a:lnTo>
                  <a:lnTo>
                    <a:pt x="410972" y="979131"/>
                  </a:lnTo>
                  <a:lnTo>
                    <a:pt x="414540" y="987539"/>
                  </a:lnTo>
                  <a:lnTo>
                    <a:pt x="441985" y="975347"/>
                  </a:lnTo>
                  <a:lnTo>
                    <a:pt x="433095" y="954608"/>
                  </a:lnTo>
                  <a:lnTo>
                    <a:pt x="975372" y="353555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6" name="Google Shape;426;g22d2ccb2fbe_0_3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7" name="Google Shape;427;g22d2ccb2fbe_0_355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8" name="Google Shape;428;g22d2ccb2fbe_0_3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g22d2ccb2fbe_0_355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0" name="Google Shape;430;g22d2ccb2fbe_0_3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g22d2ccb2fbe_0_355"/>
            <p:cNvSpPr/>
            <p:nvPr/>
          </p:nvSpPr>
          <p:spPr>
            <a:xfrm>
              <a:off x="2660891" y="3017532"/>
              <a:ext cx="810895" cy="622300"/>
            </a:xfrm>
            <a:custGeom>
              <a:avLst/>
              <a:gdLst/>
              <a:ahLst/>
              <a:cxnLst/>
              <a:rect l="l" t="t" r="r" b="b"/>
              <a:pathLst>
                <a:path w="810895" h="622300" extrusionOk="0">
                  <a:moveTo>
                    <a:pt x="15239" y="0"/>
                  </a:moveTo>
                  <a:lnTo>
                    <a:pt x="0" y="24371"/>
                  </a:lnTo>
                  <a:lnTo>
                    <a:pt x="795527" y="621791"/>
                  </a:lnTo>
                  <a:lnTo>
                    <a:pt x="810780" y="59739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2" name="Google Shape;432;g22d2ccb2fbe_0_35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4765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" name="Google Shape;433;g22d2ccb2fbe_0_355"/>
            <p:cNvSpPr/>
            <p:nvPr/>
          </p:nvSpPr>
          <p:spPr>
            <a:xfrm>
              <a:off x="1740395" y="2929127"/>
              <a:ext cx="908685" cy="710564"/>
            </a:xfrm>
            <a:custGeom>
              <a:avLst/>
              <a:gdLst/>
              <a:ahLst/>
              <a:cxnLst/>
              <a:rect l="l" t="t" r="r" b="b"/>
              <a:pathLst>
                <a:path w="908685" h="710564" extrusionOk="0">
                  <a:moveTo>
                    <a:pt x="890028" y="0"/>
                  </a:moveTo>
                  <a:lnTo>
                    <a:pt x="0" y="685800"/>
                  </a:lnTo>
                  <a:lnTo>
                    <a:pt x="18288" y="710196"/>
                  </a:lnTo>
                  <a:lnTo>
                    <a:pt x="908316" y="2439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4" name="Google Shape;434;g22d2ccb2fbe_0_35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4493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g22d2ccb2fbe_0_35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Google Shape;436;g22d2ccb2fbe_0_355"/>
            <p:cNvSpPr/>
            <p:nvPr/>
          </p:nvSpPr>
          <p:spPr>
            <a:xfrm>
              <a:off x="1694675" y="3017532"/>
              <a:ext cx="1859279" cy="1511935"/>
            </a:xfrm>
            <a:custGeom>
              <a:avLst/>
              <a:gdLst/>
              <a:ahLst/>
              <a:cxnLst/>
              <a:rect l="l" t="t" r="r" b="b"/>
              <a:pathLst>
                <a:path w="1859279" h="1511935" extrusionOk="0">
                  <a:moveTo>
                    <a:pt x="1859280" y="624840"/>
                  </a:moveTo>
                  <a:lnTo>
                    <a:pt x="1853196" y="597395"/>
                  </a:lnTo>
                  <a:lnTo>
                    <a:pt x="911326" y="846137"/>
                  </a:lnTo>
                  <a:lnTo>
                    <a:pt x="911326" y="0"/>
                  </a:lnTo>
                  <a:lnTo>
                    <a:pt x="883920" y="0"/>
                  </a:lnTo>
                  <a:lnTo>
                    <a:pt x="883920" y="853376"/>
                  </a:lnTo>
                  <a:lnTo>
                    <a:pt x="866749" y="857910"/>
                  </a:lnTo>
                  <a:lnTo>
                    <a:pt x="9144" y="597395"/>
                  </a:lnTo>
                  <a:lnTo>
                    <a:pt x="0" y="624840"/>
                  </a:lnTo>
                  <a:lnTo>
                    <a:pt x="827684" y="876261"/>
                  </a:lnTo>
                  <a:lnTo>
                    <a:pt x="829056" y="882408"/>
                  </a:lnTo>
                  <a:lnTo>
                    <a:pt x="819924" y="893064"/>
                  </a:lnTo>
                  <a:lnTo>
                    <a:pt x="1435608" y="1511795"/>
                  </a:lnTo>
                  <a:lnTo>
                    <a:pt x="1453896" y="1490459"/>
                  </a:lnTo>
                  <a:lnTo>
                    <a:pt x="856119" y="889762"/>
                  </a:lnTo>
                  <a:lnTo>
                    <a:pt x="864704" y="887501"/>
                  </a:lnTo>
                  <a:lnTo>
                    <a:pt x="893064" y="896099"/>
                  </a:lnTo>
                  <a:lnTo>
                    <a:pt x="897128" y="883907"/>
                  </a:lnTo>
                  <a:lnTo>
                    <a:pt x="911326" y="883907"/>
                  </a:lnTo>
                  <a:lnTo>
                    <a:pt x="911326" y="875182"/>
                  </a:lnTo>
                  <a:lnTo>
                    <a:pt x="1859280" y="62484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" name="Google Shape;437;g22d2ccb2fbe_0_355"/>
          <p:cNvSpPr txBox="1"/>
          <p:nvPr/>
        </p:nvSpPr>
        <p:spPr>
          <a:xfrm>
            <a:off x="3702808" y="3513848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22d2ccb2fbe_0_355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22d2ccb2fbe_0_355"/>
          <p:cNvSpPr txBox="1"/>
          <p:nvPr/>
        </p:nvSpPr>
        <p:spPr>
          <a:xfrm>
            <a:off x="2348483" y="5251195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22d2ccb2fbe_0_355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22d2ccb2fbe_0_355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22d2ccb2fbe_0_355"/>
          <p:cNvSpPr txBox="1"/>
          <p:nvPr/>
        </p:nvSpPr>
        <p:spPr>
          <a:xfrm>
            <a:off x="2532364" y="2541524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22d2ccb2fbe_0_355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22d2ccb2fbe_0_355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2d2ccb2fbe_0_382"/>
          <p:cNvSpPr/>
          <p:nvPr/>
        </p:nvSpPr>
        <p:spPr>
          <a:xfrm>
            <a:off x="1972055" y="3953255"/>
            <a:ext cx="640080" cy="707389"/>
          </a:xfrm>
          <a:custGeom>
            <a:avLst/>
            <a:gdLst/>
            <a:ahLst/>
            <a:cxnLst/>
            <a:rect l="l" t="t" r="r" b="b"/>
            <a:pathLst>
              <a:path w="640080" h="707389" extrusionOk="0">
                <a:moveTo>
                  <a:pt x="618744" y="0"/>
                </a:moveTo>
                <a:lnTo>
                  <a:pt x="0" y="685800"/>
                </a:lnTo>
                <a:lnTo>
                  <a:pt x="21336" y="707136"/>
                </a:lnTo>
                <a:lnTo>
                  <a:pt x="640067" y="21336"/>
                </a:lnTo>
                <a:lnTo>
                  <a:pt x="618744" y="0"/>
                </a:lnTo>
                <a:close/>
              </a:path>
            </a:pathLst>
          </a:custGeom>
          <a:solidFill>
            <a:srgbClr val="0000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22d2ccb2fbe_0_382"/>
          <p:cNvSpPr txBox="1">
            <a:spLocks noGrp="1"/>
          </p:cNvSpPr>
          <p:nvPr>
            <p:ph type="title"/>
          </p:nvPr>
        </p:nvSpPr>
        <p:spPr>
          <a:xfrm>
            <a:off x="1459483" y="1127264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Finding the adjacency matrix</a:t>
            </a:r>
            <a:endParaRPr/>
          </a:p>
        </p:txBody>
      </p:sp>
      <p:sp>
        <p:nvSpPr>
          <p:cNvPr id="451" name="Google Shape;451;g22d2ccb2fbe_0_382"/>
          <p:cNvSpPr txBox="1"/>
          <p:nvPr/>
        </p:nvSpPr>
        <p:spPr>
          <a:xfrm>
            <a:off x="5717527" y="2614676"/>
            <a:ext cx="27723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 c   d   e   f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22d2ccb2fbe_0_382"/>
          <p:cNvSpPr txBox="1"/>
          <p:nvPr/>
        </p:nvSpPr>
        <p:spPr>
          <a:xfrm>
            <a:off x="3702808" y="3513823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22d2ccb2fbe_0_382"/>
          <p:cNvSpPr/>
          <p:nvPr/>
        </p:nvSpPr>
        <p:spPr>
          <a:xfrm>
            <a:off x="54772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22d2ccb2fbe_0_382"/>
          <p:cNvSpPr txBox="1"/>
          <p:nvPr/>
        </p:nvSpPr>
        <p:spPr>
          <a:xfrm>
            <a:off x="5707786" y="3263900"/>
            <a:ext cx="28074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22d2ccb2fbe_0_382"/>
          <p:cNvSpPr txBox="1"/>
          <p:nvPr/>
        </p:nvSpPr>
        <p:spPr>
          <a:xfrm>
            <a:off x="4193514" y="2846260"/>
            <a:ext cx="7734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22d2ccb2fbe_0_382"/>
          <p:cNvSpPr txBox="1"/>
          <p:nvPr/>
        </p:nvSpPr>
        <p:spPr>
          <a:xfrm>
            <a:off x="4864062" y="3111512"/>
            <a:ext cx="1073100" cy="3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866139" lvl="0" indent="0" algn="just" rtl="0">
              <a:lnSpc>
                <a:spcPct val="14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b  c  d  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   </a:t>
            </a:r>
            <a:r>
              <a:rPr lang="en-US" sz="2400" b="1" i="0" u="sng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22d2ccb2fbe_0_382"/>
          <p:cNvSpPr txBox="1"/>
          <p:nvPr/>
        </p:nvSpPr>
        <p:spPr>
          <a:xfrm>
            <a:off x="1435087" y="6516039"/>
            <a:ext cx="66879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edges from a to b, from a to e, and from a to 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22d2ccb2fbe_0_382"/>
          <p:cNvSpPr txBox="1"/>
          <p:nvPr/>
        </p:nvSpPr>
        <p:spPr>
          <a:xfrm>
            <a:off x="2348471" y="5251132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" name="Google Shape;459;g22d2ccb2fbe_0_382"/>
          <p:cNvGrpSpPr/>
          <p:nvPr/>
        </p:nvGrpSpPr>
        <p:grpSpPr>
          <a:xfrm>
            <a:off x="1612379" y="2865132"/>
            <a:ext cx="2009679" cy="1865363"/>
            <a:chOff x="1612379" y="2865132"/>
            <a:chExt cx="2009679" cy="1865363"/>
          </a:xfrm>
        </p:grpSpPr>
        <p:sp>
          <p:nvSpPr>
            <p:cNvPr id="460" name="Google Shape;460;g22d2ccb2fbe_0_382"/>
            <p:cNvSpPr/>
            <p:nvPr/>
          </p:nvSpPr>
          <p:spPr>
            <a:xfrm>
              <a:off x="1636763" y="3621036"/>
              <a:ext cx="442594" cy="988060"/>
            </a:xfrm>
            <a:custGeom>
              <a:avLst/>
              <a:gdLst/>
              <a:ahLst/>
              <a:cxnLst/>
              <a:rect l="l" t="t" r="r" b="b"/>
              <a:pathLst>
                <a:path w="442594" h="988060" extrusionOk="0">
                  <a:moveTo>
                    <a:pt x="24384" y="0"/>
                  </a:moveTo>
                  <a:lnTo>
                    <a:pt x="0" y="9131"/>
                  </a:lnTo>
                  <a:lnTo>
                    <a:pt x="414528" y="987539"/>
                  </a:lnTo>
                  <a:lnTo>
                    <a:pt x="441972" y="975347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1" name="Google Shape;461;g22d2ccb2fbe_0_38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Google Shape;462;g22d2ccb2fbe_0_382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3" name="Google Shape;463;g22d2ccb2fbe_0_38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" name="Google Shape;464;g22d2ccb2fbe_0_382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5" name="Google Shape;465;g22d2ccb2fbe_0_38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466;g22d2ccb2fbe_0_382"/>
            <p:cNvSpPr/>
            <p:nvPr/>
          </p:nvSpPr>
          <p:spPr>
            <a:xfrm>
              <a:off x="2660891" y="3017532"/>
              <a:ext cx="810895" cy="622300"/>
            </a:xfrm>
            <a:custGeom>
              <a:avLst/>
              <a:gdLst/>
              <a:ahLst/>
              <a:cxnLst/>
              <a:rect l="l" t="t" r="r" b="b"/>
              <a:pathLst>
                <a:path w="810895" h="622300" extrusionOk="0">
                  <a:moveTo>
                    <a:pt x="15239" y="0"/>
                  </a:moveTo>
                  <a:lnTo>
                    <a:pt x="0" y="24371"/>
                  </a:lnTo>
                  <a:lnTo>
                    <a:pt x="795527" y="621791"/>
                  </a:lnTo>
                  <a:lnTo>
                    <a:pt x="810780" y="59739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7" name="Google Shape;467;g22d2ccb2fbe_0_38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4765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g22d2ccb2fbe_0_382"/>
            <p:cNvSpPr/>
            <p:nvPr/>
          </p:nvSpPr>
          <p:spPr>
            <a:xfrm>
              <a:off x="1740395" y="2929127"/>
              <a:ext cx="908685" cy="710564"/>
            </a:xfrm>
            <a:custGeom>
              <a:avLst/>
              <a:gdLst/>
              <a:ahLst/>
              <a:cxnLst/>
              <a:rect l="l" t="t" r="r" b="b"/>
              <a:pathLst>
                <a:path w="908685" h="710564" extrusionOk="0">
                  <a:moveTo>
                    <a:pt x="890028" y="0"/>
                  </a:moveTo>
                  <a:lnTo>
                    <a:pt x="0" y="685800"/>
                  </a:lnTo>
                  <a:lnTo>
                    <a:pt x="18288" y="710196"/>
                  </a:lnTo>
                  <a:lnTo>
                    <a:pt x="908316" y="2439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9" name="Google Shape;469;g22d2ccb2fbe_0_38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4493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g22d2ccb2fbe_0_38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g22d2ccb2fbe_0_382"/>
            <p:cNvSpPr/>
            <p:nvPr/>
          </p:nvSpPr>
          <p:spPr>
            <a:xfrm>
              <a:off x="1694675" y="3017532"/>
              <a:ext cx="1859279" cy="1511935"/>
            </a:xfrm>
            <a:custGeom>
              <a:avLst/>
              <a:gdLst/>
              <a:ahLst/>
              <a:cxnLst/>
              <a:rect l="l" t="t" r="r" b="b"/>
              <a:pathLst>
                <a:path w="1859279" h="1511935" extrusionOk="0">
                  <a:moveTo>
                    <a:pt x="1859280" y="624840"/>
                  </a:moveTo>
                  <a:lnTo>
                    <a:pt x="1853196" y="597395"/>
                  </a:lnTo>
                  <a:lnTo>
                    <a:pt x="911326" y="846137"/>
                  </a:lnTo>
                  <a:lnTo>
                    <a:pt x="911326" y="0"/>
                  </a:lnTo>
                  <a:lnTo>
                    <a:pt x="883920" y="0"/>
                  </a:lnTo>
                  <a:lnTo>
                    <a:pt x="883920" y="853376"/>
                  </a:lnTo>
                  <a:lnTo>
                    <a:pt x="866749" y="857910"/>
                  </a:lnTo>
                  <a:lnTo>
                    <a:pt x="9144" y="597395"/>
                  </a:lnTo>
                  <a:lnTo>
                    <a:pt x="0" y="624840"/>
                  </a:lnTo>
                  <a:lnTo>
                    <a:pt x="827684" y="876261"/>
                  </a:lnTo>
                  <a:lnTo>
                    <a:pt x="829056" y="882408"/>
                  </a:lnTo>
                  <a:lnTo>
                    <a:pt x="819924" y="893064"/>
                  </a:lnTo>
                  <a:lnTo>
                    <a:pt x="1435608" y="1511795"/>
                  </a:lnTo>
                  <a:lnTo>
                    <a:pt x="1453896" y="1490459"/>
                  </a:lnTo>
                  <a:lnTo>
                    <a:pt x="856119" y="889762"/>
                  </a:lnTo>
                  <a:lnTo>
                    <a:pt x="864704" y="887501"/>
                  </a:lnTo>
                  <a:lnTo>
                    <a:pt x="893064" y="896099"/>
                  </a:lnTo>
                  <a:lnTo>
                    <a:pt x="897128" y="883907"/>
                  </a:lnTo>
                  <a:lnTo>
                    <a:pt x="911326" y="883907"/>
                  </a:lnTo>
                  <a:lnTo>
                    <a:pt x="911326" y="875182"/>
                  </a:lnTo>
                  <a:lnTo>
                    <a:pt x="1859280" y="62484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2" name="Google Shape;472;g22d2ccb2fbe_0_382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22d2ccb2fbe_0_382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22d2ccb2fbe_0_382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22d2ccb2fbe_0_382"/>
          <p:cNvSpPr txBox="1"/>
          <p:nvPr/>
        </p:nvSpPr>
        <p:spPr>
          <a:xfrm>
            <a:off x="2532364" y="2082977"/>
            <a:ext cx="35796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22d2ccb2fbe_0_382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22d2ccb2fbe_0_382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g22d2ccb2fbe_0_414"/>
          <p:cNvGrpSpPr/>
          <p:nvPr/>
        </p:nvGrpSpPr>
        <p:grpSpPr>
          <a:xfrm>
            <a:off x="1636750" y="2929127"/>
            <a:ext cx="1012189" cy="1731517"/>
            <a:chOff x="1636750" y="2929127"/>
            <a:chExt cx="1012189" cy="1731517"/>
          </a:xfrm>
        </p:grpSpPr>
        <p:sp>
          <p:nvSpPr>
            <p:cNvPr id="483" name="Google Shape;483;g22d2ccb2fbe_0_414"/>
            <p:cNvSpPr/>
            <p:nvPr/>
          </p:nvSpPr>
          <p:spPr>
            <a:xfrm>
              <a:off x="1636750" y="2929127"/>
              <a:ext cx="1012189" cy="1679575"/>
            </a:xfrm>
            <a:custGeom>
              <a:avLst/>
              <a:gdLst/>
              <a:ahLst/>
              <a:cxnLst/>
              <a:rect l="l" t="t" r="r" b="b"/>
              <a:pathLst>
                <a:path w="1012189" h="1679575" extrusionOk="0">
                  <a:moveTo>
                    <a:pt x="441985" y="1667256"/>
                  </a:moveTo>
                  <a:lnTo>
                    <a:pt x="24396" y="691908"/>
                  </a:lnTo>
                  <a:lnTo>
                    <a:pt x="0" y="701040"/>
                  </a:lnTo>
                  <a:lnTo>
                    <a:pt x="414540" y="1679448"/>
                  </a:lnTo>
                  <a:lnTo>
                    <a:pt x="441985" y="1667256"/>
                  </a:lnTo>
                  <a:close/>
                </a:path>
                <a:path w="1012189" h="1679575" extrusionOk="0">
                  <a:moveTo>
                    <a:pt x="1011961" y="24396"/>
                  </a:moveTo>
                  <a:lnTo>
                    <a:pt x="993673" y="0"/>
                  </a:lnTo>
                  <a:lnTo>
                    <a:pt x="103644" y="685800"/>
                  </a:lnTo>
                  <a:lnTo>
                    <a:pt x="114427" y="700189"/>
                  </a:lnTo>
                  <a:lnTo>
                    <a:pt x="67068" y="685800"/>
                  </a:lnTo>
                  <a:lnTo>
                    <a:pt x="57924" y="713244"/>
                  </a:lnTo>
                  <a:lnTo>
                    <a:pt x="950988" y="984504"/>
                  </a:lnTo>
                  <a:lnTo>
                    <a:pt x="960132" y="957072"/>
                  </a:lnTo>
                  <a:lnTo>
                    <a:pt x="129120" y="704659"/>
                  </a:lnTo>
                  <a:lnTo>
                    <a:pt x="1011961" y="24396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22d2ccb2fbe_0_414"/>
            <p:cNvSpPr/>
            <p:nvPr/>
          </p:nvSpPr>
          <p:spPr>
            <a:xfrm>
              <a:off x="1972055" y="3953255"/>
              <a:ext cx="640080" cy="707389"/>
            </a:xfrm>
            <a:custGeom>
              <a:avLst/>
              <a:gdLst/>
              <a:ahLst/>
              <a:cxnLst/>
              <a:rect l="l" t="t" r="r" b="b"/>
              <a:pathLst>
                <a:path w="640080" h="707389" extrusionOk="0">
                  <a:moveTo>
                    <a:pt x="618744" y="0"/>
                  </a:moveTo>
                  <a:lnTo>
                    <a:pt x="0" y="685800"/>
                  </a:lnTo>
                  <a:lnTo>
                    <a:pt x="21336" y="707136"/>
                  </a:lnTo>
                  <a:lnTo>
                    <a:pt x="640067" y="21336"/>
                  </a:lnTo>
                  <a:lnTo>
                    <a:pt x="618744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5" name="Google Shape;485;g22d2ccb2fbe_0_414"/>
          <p:cNvSpPr txBox="1">
            <a:spLocks noGrp="1"/>
          </p:cNvSpPr>
          <p:nvPr>
            <p:ph type="title"/>
          </p:nvPr>
        </p:nvSpPr>
        <p:spPr>
          <a:xfrm>
            <a:off x="1459483" y="1127264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Finding the adjacency matrix</a:t>
            </a:r>
            <a:endParaRPr/>
          </a:p>
        </p:txBody>
      </p:sp>
      <p:sp>
        <p:nvSpPr>
          <p:cNvPr id="486" name="Google Shape;486;g22d2ccb2fbe_0_414"/>
          <p:cNvSpPr txBox="1"/>
          <p:nvPr/>
        </p:nvSpPr>
        <p:spPr>
          <a:xfrm>
            <a:off x="5717527" y="2614676"/>
            <a:ext cx="27723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 c   d   e   f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22d2ccb2fbe_0_414"/>
          <p:cNvSpPr txBox="1"/>
          <p:nvPr/>
        </p:nvSpPr>
        <p:spPr>
          <a:xfrm>
            <a:off x="3702808" y="3513823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22d2ccb2fbe_0_414"/>
          <p:cNvSpPr/>
          <p:nvPr/>
        </p:nvSpPr>
        <p:spPr>
          <a:xfrm>
            <a:off x="54772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22d2ccb2fbe_0_414"/>
          <p:cNvSpPr txBox="1"/>
          <p:nvPr/>
        </p:nvSpPr>
        <p:spPr>
          <a:xfrm>
            <a:off x="5707786" y="3111512"/>
            <a:ext cx="2826300" cy="105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94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22d2ccb2fbe_0_414"/>
          <p:cNvSpPr txBox="1"/>
          <p:nvPr/>
        </p:nvSpPr>
        <p:spPr>
          <a:xfrm>
            <a:off x="4193463" y="2846260"/>
            <a:ext cx="7734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22d2ccb2fbe_0_414"/>
          <p:cNvSpPr txBox="1"/>
          <p:nvPr/>
        </p:nvSpPr>
        <p:spPr>
          <a:xfrm>
            <a:off x="4864011" y="3111512"/>
            <a:ext cx="1073100" cy="3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866139" lvl="0" indent="0" algn="just" rtl="0">
              <a:lnSpc>
                <a:spcPct val="14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b  c  d  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   </a:t>
            </a:r>
            <a:r>
              <a:rPr lang="en-US" sz="2400" b="1" i="0" u="sng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22d2ccb2fbe_0_414"/>
          <p:cNvSpPr txBox="1"/>
          <p:nvPr/>
        </p:nvSpPr>
        <p:spPr>
          <a:xfrm>
            <a:off x="2348420" y="5251132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3" name="Google Shape;493;g22d2ccb2fbe_0_414"/>
          <p:cNvGrpSpPr/>
          <p:nvPr/>
        </p:nvGrpSpPr>
        <p:grpSpPr>
          <a:xfrm>
            <a:off x="1612379" y="2865132"/>
            <a:ext cx="2009679" cy="1865363"/>
            <a:chOff x="1612379" y="2865132"/>
            <a:chExt cx="2009679" cy="1865363"/>
          </a:xfrm>
        </p:grpSpPr>
        <p:pic>
          <p:nvPicPr>
            <p:cNvPr id="494" name="Google Shape;494;g22d2ccb2fbe_0_4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Google Shape;495;g22d2ccb2fbe_0_414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6" name="Google Shape;496;g22d2ccb2fbe_0_4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g22d2ccb2fbe_0_414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8" name="Google Shape;498;g22d2ccb2fbe_0_4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" name="Google Shape;499;g22d2ccb2fbe_0_414"/>
            <p:cNvSpPr/>
            <p:nvPr/>
          </p:nvSpPr>
          <p:spPr>
            <a:xfrm>
              <a:off x="2660891" y="3017532"/>
              <a:ext cx="810895" cy="622300"/>
            </a:xfrm>
            <a:custGeom>
              <a:avLst/>
              <a:gdLst/>
              <a:ahLst/>
              <a:cxnLst/>
              <a:rect l="l" t="t" r="r" b="b"/>
              <a:pathLst>
                <a:path w="810895" h="622300" extrusionOk="0">
                  <a:moveTo>
                    <a:pt x="15239" y="0"/>
                  </a:moveTo>
                  <a:lnTo>
                    <a:pt x="0" y="24371"/>
                  </a:lnTo>
                  <a:lnTo>
                    <a:pt x="795527" y="621791"/>
                  </a:lnTo>
                  <a:lnTo>
                    <a:pt x="810780" y="59739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0" name="Google Shape;500;g22d2ccb2fbe_0_4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4765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g22d2ccb2fbe_0_4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4493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g22d2ccb2fbe_0_41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" name="Google Shape;503;g22d2ccb2fbe_0_414"/>
            <p:cNvSpPr/>
            <p:nvPr/>
          </p:nvSpPr>
          <p:spPr>
            <a:xfrm>
              <a:off x="2514600" y="3017532"/>
              <a:ext cx="1039495" cy="1511935"/>
            </a:xfrm>
            <a:custGeom>
              <a:avLst/>
              <a:gdLst/>
              <a:ahLst/>
              <a:cxnLst/>
              <a:rect l="l" t="t" r="r" b="b"/>
              <a:pathLst>
                <a:path w="1039495" h="1511935" extrusionOk="0">
                  <a:moveTo>
                    <a:pt x="1039355" y="624840"/>
                  </a:moveTo>
                  <a:lnTo>
                    <a:pt x="1033272" y="597395"/>
                  </a:lnTo>
                  <a:lnTo>
                    <a:pt x="91401" y="846137"/>
                  </a:lnTo>
                  <a:lnTo>
                    <a:pt x="91401" y="0"/>
                  </a:lnTo>
                  <a:lnTo>
                    <a:pt x="63995" y="0"/>
                  </a:lnTo>
                  <a:lnTo>
                    <a:pt x="63995" y="853376"/>
                  </a:lnTo>
                  <a:lnTo>
                    <a:pt x="6083" y="868667"/>
                  </a:lnTo>
                  <a:lnTo>
                    <a:pt x="9131" y="882408"/>
                  </a:lnTo>
                  <a:lnTo>
                    <a:pt x="0" y="893064"/>
                  </a:lnTo>
                  <a:lnTo>
                    <a:pt x="615683" y="1511795"/>
                  </a:lnTo>
                  <a:lnTo>
                    <a:pt x="633971" y="1490459"/>
                  </a:lnTo>
                  <a:lnTo>
                    <a:pt x="36207" y="889762"/>
                  </a:lnTo>
                  <a:lnTo>
                    <a:pt x="63995" y="882421"/>
                  </a:lnTo>
                  <a:lnTo>
                    <a:pt x="63995" y="883907"/>
                  </a:lnTo>
                  <a:lnTo>
                    <a:pt x="91401" y="883907"/>
                  </a:lnTo>
                  <a:lnTo>
                    <a:pt x="91401" y="875182"/>
                  </a:lnTo>
                  <a:lnTo>
                    <a:pt x="1039355" y="62484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4" name="Google Shape;504;g22d2ccb2fbe_0_414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22d2ccb2fbe_0_414"/>
          <p:cNvSpPr txBox="1"/>
          <p:nvPr/>
        </p:nvSpPr>
        <p:spPr>
          <a:xfrm>
            <a:off x="1435036" y="6540003"/>
            <a:ext cx="6717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5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edges from b to a, from b to c, and from b to 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22d2ccb2fbe_0_414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22d2ccb2fbe_0_414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22d2ccb2fbe_0_414"/>
          <p:cNvSpPr txBox="1"/>
          <p:nvPr/>
        </p:nvSpPr>
        <p:spPr>
          <a:xfrm>
            <a:off x="2532364" y="2082977"/>
            <a:ext cx="35796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22d2ccb2fbe_0_414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22d2ccb2fbe_0_414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g22d2ccb2fbe_0_446"/>
          <p:cNvGrpSpPr/>
          <p:nvPr/>
        </p:nvGrpSpPr>
        <p:grpSpPr>
          <a:xfrm>
            <a:off x="1636763" y="2929127"/>
            <a:ext cx="1835277" cy="1731645"/>
            <a:chOff x="1636763" y="2929127"/>
            <a:chExt cx="1835277" cy="1731645"/>
          </a:xfrm>
        </p:grpSpPr>
        <p:sp>
          <p:nvSpPr>
            <p:cNvPr id="516" name="Google Shape;516;g22d2ccb2fbe_0_446"/>
            <p:cNvSpPr/>
            <p:nvPr/>
          </p:nvSpPr>
          <p:spPr>
            <a:xfrm>
              <a:off x="2578595" y="3017532"/>
              <a:ext cx="893445" cy="883920"/>
            </a:xfrm>
            <a:custGeom>
              <a:avLst/>
              <a:gdLst/>
              <a:ahLst/>
              <a:cxnLst/>
              <a:rect l="l" t="t" r="r" b="b"/>
              <a:pathLst>
                <a:path w="893445" h="883920" extrusionOk="0">
                  <a:moveTo>
                    <a:pt x="27406" y="0"/>
                  </a:moveTo>
                  <a:lnTo>
                    <a:pt x="0" y="0"/>
                  </a:lnTo>
                  <a:lnTo>
                    <a:pt x="0" y="883907"/>
                  </a:lnTo>
                  <a:lnTo>
                    <a:pt x="27406" y="883907"/>
                  </a:lnTo>
                  <a:lnTo>
                    <a:pt x="27406" y="0"/>
                  </a:lnTo>
                  <a:close/>
                </a:path>
                <a:path w="893445" h="883920" extrusionOk="0">
                  <a:moveTo>
                    <a:pt x="893076" y="597395"/>
                  </a:moveTo>
                  <a:lnTo>
                    <a:pt x="97536" y="0"/>
                  </a:lnTo>
                  <a:lnTo>
                    <a:pt x="82296" y="24371"/>
                  </a:lnTo>
                  <a:lnTo>
                    <a:pt x="877824" y="621792"/>
                  </a:lnTo>
                  <a:lnTo>
                    <a:pt x="893076" y="597395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22d2ccb2fbe_0_446"/>
            <p:cNvSpPr/>
            <p:nvPr/>
          </p:nvSpPr>
          <p:spPr>
            <a:xfrm>
              <a:off x="1636763" y="3621036"/>
              <a:ext cx="442594" cy="988060"/>
            </a:xfrm>
            <a:custGeom>
              <a:avLst/>
              <a:gdLst/>
              <a:ahLst/>
              <a:cxnLst/>
              <a:rect l="l" t="t" r="r" b="b"/>
              <a:pathLst>
                <a:path w="442594" h="988060" extrusionOk="0">
                  <a:moveTo>
                    <a:pt x="24384" y="0"/>
                  </a:moveTo>
                  <a:lnTo>
                    <a:pt x="0" y="9131"/>
                  </a:lnTo>
                  <a:lnTo>
                    <a:pt x="414528" y="987539"/>
                  </a:lnTo>
                  <a:lnTo>
                    <a:pt x="441972" y="975347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22d2ccb2fbe_0_446"/>
            <p:cNvSpPr/>
            <p:nvPr/>
          </p:nvSpPr>
          <p:spPr>
            <a:xfrm>
              <a:off x="1740395" y="2929127"/>
              <a:ext cx="908685" cy="710564"/>
            </a:xfrm>
            <a:custGeom>
              <a:avLst/>
              <a:gdLst/>
              <a:ahLst/>
              <a:cxnLst/>
              <a:rect l="l" t="t" r="r" b="b"/>
              <a:pathLst>
                <a:path w="908685" h="710564" extrusionOk="0">
                  <a:moveTo>
                    <a:pt x="890028" y="0"/>
                  </a:moveTo>
                  <a:lnTo>
                    <a:pt x="0" y="685800"/>
                  </a:lnTo>
                  <a:lnTo>
                    <a:pt x="18288" y="710196"/>
                  </a:lnTo>
                  <a:lnTo>
                    <a:pt x="908316" y="2439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22d2ccb2fbe_0_446"/>
            <p:cNvSpPr/>
            <p:nvPr/>
          </p:nvSpPr>
          <p:spPr>
            <a:xfrm>
              <a:off x="1694675" y="3614927"/>
              <a:ext cx="917575" cy="1045845"/>
            </a:xfrm>
            <a:custGeom>
              <a:avLst/>
              <a:gdLst/>
              <a:ahLst/>
              <a:cxnLst/>
              <a:rect l="l" t="t" r="r" b="b"/>
              <a:pathLst>
                <a:path w="917575" h="1045845" extrusionOk="0">
                  <a:moveTo>
                    <a:pt x="902208" y="271272"/>
                  </a:moveTo>
                  <a:lnTo>
                    <a:pt x="9144" y="0"/>
                  </a:lnTo>
                  <a:lnTo>
                    <a:pt x="0" y="27444"/>
                  </a:lnTo>
                  <a:lnTo>
                    <a:pt x="893064" y="298704"/>
                  </a:lnTo>
                  <a:lnTo>
                    <a:pt x="902208" y="271272"/>
                  </a:lnTo>
                  <a:close/>
                </a:path>
                <a:path w="917575" h="1045845" extrusionOk="0">
                  <a:moveTo>
                    <a:pt x="917448" y="359664"/>
                  </a:moveTo>
                  <a:lnTo>
                    <a:pt x="896124" y="338328"/>
                  </a:lnTo>
                  <a:lnTo>
                    <a:pt x="277380" y="1024128"/>
                  </a:lnTo>
                  <a:lnTo>
                    <a:pt x="298716" y="1045464"/>
                  </a:lnTo>
                  <a:lnTo>
                    <a:pt x="917448" y="359664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0" name="Google Shape;520;g22d2ccb2fbe_0_446"/>
          <p:cNvSpPr txBox="1">
            <a:spLocks noGrp="1"/>
          </p:cNvSpPr>
          <p:nvPr>
            <p:ph type="title"/>
          </p:nvPr>
        </p:nvSpPr>
        <p:spPr>
          <a:xfrm>
            <a:off x="1459483" y="1127264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Finding the adjacency matrix</a:t>
            </a:r>
            <a:endParaRPr/>
          </a:p>
        </p:txBody>
      </p:sp>
      <p:sp>
        <p:nvSpPr>
          <p:cNvPr id="521" name="Google Shape;521;g22d2ccb2fbe_0_446"/>
          <p:cNvSpPr txBox="1"/>
          <p:nvPr/>
        </p:nvSpPr>
        <p:spPr>
          <a:xfrm>
            <a:off x="5717527" y="2614676"/>
            <a:ext cx="27723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 c   d   e   f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22d2ccb2fbe_0_446"/>
          <p:cNvSpPr txBox="1"/>
          <p:nvPr/>
        </p:nvSpPr>
        <p:spPr>
          <a:xfrm>
            <a:off x="3702808" y="3513823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22d2ccb2fbe_0_446"/>
          <p:cNvSpPr/>
          <p:nvPr/>
        </p:nvSpPr>
        <p:spPr>
          <a:xfrm>
            <a:off x="54772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22d2ccb2fbe_0_446"/>
          <p:cNvSpPr txBox="1"/>
          <p:nvPr/>
        </p:nvSpPr>
        <p:spPr>
          <a:xfrm>
            <a:off x="5707697" y="3111512"/>
            <a:ext cx="2826300" cy="158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22d2ccb2fbe_0_446"/>
          <p:cNvSpPr txBox="1"/>
          <p:nvPr/>
        </p:nvSpPr>
        <p:spPr>
          <a:xfrm>
            <a:off x="4193413" y="2846260"/>
            <a:ext cx="7734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22d2ccb2fbe_0_446"/>
          <p:cNvSpPr txBox="1"/>
          <p:nvPr/>
        </p:nvSpPr>
        <p:spPr>
          <a:xfrm>
            <a:off x="4863960" y="3111512"/>
            <a:ext cx="1073100" cy="3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866139" lvl="0" indent="0" algn="just" rtl="0">
              <a:lnSpc>
                <a:spcPct val="14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b  c  d  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   </a:t>
            </a:r>
            <a:r>
              <a:rPr lang="en-US" sz="2400" b="1" i="0" u="sng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22d2ccb2fbe_0_446"/>
          <p:cNvSpPr txBox="1"/>
          <p:nvPr/>
        </p:nvSpPr>
        <p:spPr>
          <a:xfrm>
            <a:off x="2348369" y="5251132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8" name="Google Shape;528;g22d2ccb2fbe_0_446"/>
          <p:cNvGrpSpPr/>
          <p:nvPr/>
        </p:nvGrpSpPr>
        <p:grpSpPr>
          <a:xfrm>
            <a:off x="1612379" y="2865132"/>
            <a:ext cx="2009679" cy="1865363"/>
            <a:chOff x="1612379" y="2865132"/>
            <a:chExt cx="2009679" cy="1865363"/>
          </a:xfrm>
        </p:grpSpPr>
        <p:pic>
          <p:nvPicPr>
            <p:cNvPr id="529" name="Google Shape;529;g22d2ccb2fbe_0_4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" name="Google Shape;530;g22d2ccb2fbe_0_446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1" name="Google Shape;531;g22d2ccb2fbe_0_44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2" name="Google Shape;532;g22d2ccb2fbe_0_446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3" name="Google Shape;533;g22d2ccb2fbe_0_44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g22d2ccb2fbe_0_44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4765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g22d2ccb2fbe_0_44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4493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g22d2ccb2fbe_0_44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7" name="Google Shape;537;g22d2ccb2fbe_0_446"/>
            <p:cNvSpPr/>
            <p:nvPr/>
          </p:nvSpPr>
          <p:spPr>
            <a:xfrm>
              <a:off x="2514600" y="3614927"/>
              <a:ext cx="1039495" cy="914400"/>
            </a:xfrm>
            <a:custGeom>
              <a:avLst/>
              <a:gdLst/>
              <a:ahLst/>
              <a:cxnLst/>
              <a:rect l="l" t="t" r="r" b="b"/>
              <a:pathLst>
                <a:path w="1039495" h="914400" extrusionOk="0">
                  <a:moveTo>
                    <a:pt x="1039355" y="27444"/>
                  </a:moveTo>
                  <a:lnTo>
                    <a:pt x="1033272" y="0"/>
                  </a:lnTo>
                  <a:lnTo>
                    <a:pt x="6083" y="271272"/>
                  </a:lnTo>
                  <a:lnTo>
                    <a:pt x="9131" y="285013"/>
                  </a:lnTo>
                  <a:lnTo>
                    <a:pt x="0" y="295668"/>
                  </a:lnTo>
                  <a:lnTo>
                    <a:pt x="615683" y="914400"/>
                  </a:lnTo>
                  <a:lnTo>
                    <a:pt x="633971" y="893064"/>
                  </a:lnTo>
                  <a:lnTo>
                    <a:pt x="36207" y="292366"/>
                  </a:lnTo>
                  <a:lnTo>
                    <a:pt x="1039355" y="27444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g22d2ccb2fbe_0_446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22d2ccb2fbe_0_446"/>
          <p:cNvSpPr txBox="1"/>
          <p:nvPr/>
        </p:nvSpPr>
        <p:spPr>
          <a:xfrm>
            <a:off x="1434985" y="6540003"/>
            <a:ext cx="670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5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edges from c to b, from c to d, and from c to 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22d2ccb2fbe_0_446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22d2ccb2fbe_0_446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22d2ccb2fbe_0_446"/>
          <p:cNvSpPr txBox="1"/>
          <p:nvPr/>
        </p:nvSpPr>
        <p:spPr>
          <a:xfrm>
            <a:off x="2532364" y="2082977"/>
            <a:ext cx="35790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22d2ccb2fbe_0_446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22d2ccb2fbe_0_446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2d2ccb2fbe_0_479"/>
          <p:cNvSpPr txBox="1">
            <a:spLocks noGrp="1"/>
          </p:cNvSpPr>
          <p:nvPr>
            <p:ph type="title"/>
          </p:nvPr>
        </p:nvSpPr>
        <p:spPr>
          <a:xfrm>
            <a:off x="1459496" y="1127290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Finding the adjacency matrix</a:t>
            </a:r>
            <a:endParaRPr/>
          </a:p>
        </p:txBody>
      </p:sp>
      <p:sp>
        <p:nvSpPr>
          <p:cNvPr id="550" name="Google Shape;550;g22d2ccb2fbe_0_479"/>
          <p:cNvSpPr txBox="1"/>
          <p:nvPr/>
        </p:nvSpPr>
        <p:spPr>
          <a:xfrm>
            <a:off x="5507977" y="2614701"/>
            <a:ext cx="515647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c   d   e   f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22d2ccb2fbe_0_479"/>
          <p:cNvSpPr/>
          <p:nvPr/>
        </p:nvSpPr>
        <p:spPr>
          <a:xfrm>
            <a:off x="54772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22d2ccb2fbe_0_479"/>
          <p:cNvSpPr txBox="1"/>
          <p:nvPr/>
        </p:nvSpPr>
        <p:spPr>
          <a:xfrm>
            <a:off x="5546584" y="3222079"/>
            <a:ext cx="3159507" cy="158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22d2ccb2fbe_0_479"/>
          <p:cNvSpPr txBox="1"/>
          <p:nvPr/>
        </p:nvSpPr>
        <p:spPr>
          <a:xfrm>
            <a:off x="4193413" y="2846260"/>
            <a:ext cx="7734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22d2ccb2fbe_0_479"/>
          <p:cNvSpPr txBox="1"/>
          <p:nvPr/>
        </p:nvSpPr>
        <p:spPr>
          <a:xfrm>
            <a:off x="4863960" y="3111512"/>
            <a:ext cx="1073100" cy="3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866139" lvl="0" indent="0" algn="just" rtl="0">
              <a:lnSpc>
                <a:spcPct val="14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b  c  d  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   </a:t>
            </a:r>
            <a:r>
              <a:rPr lang="en-US" sz="2400" b="1" i="0" u="sng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22d2ccb2fbe_0_479"/>
          <p:cNvSpPr txBox="1"/>
          <p:nvPr/>
        </p:nvSpPr>
        <p:spPr>
          <a:xfrm>
            <a:off x="1434985" y="6516039"/>
            <a:ext cx="5102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 THE ADJACENCY MATRIX . . 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6" name="Google Shape;556;g22d2ccb2fbe_0_479"/>
          <p:cNvGrpSpPr/>
          <p:nvPr/>
        </p:nvGrpSpPr>
        <p:grpSpPr>
          <a:xfrm>
            <a:off x="1612379" y="2865132"/>
            <a:ext cx="2009679" cy="1856219"/>
            <a:chOff x="1612379" y="2865132"/>
            <a:chExt cx="2009679" cy="1856219"/>
          </a:xfrm>
        </p:grpSpPr>
        <p:sp>
          <p:nvSpPr>
            <p:cNvPr id="557" name="Google Shape;557;g22d2ccb2fbe_0_479"/>
            <p:cNvSpPr/>
            <p:nvPr/>
          </p:nvSpPr>
          <p:spPr>
            <a:xfrm>
              <a:off x="1636750" y="2929127"/>
              <a:ext cx="1835150" cy="1731645"/>
            </a:xfrm>
            <a:custGeom>
              <a:avLst/>
              <a:gdLst/>
              <a:ahLst/>
              <a:cxnLst/>
              <a:rect l="l" t="t" r="r" b="b"/>
              <a:pathLst>
                <a:path w="1835150" h="1731645" extrusionOk="0">
                  <a:moveTo>
                    <a:pt x="975372" y="1045464"/>
                  </a:moveTo>
                  <a:lnTo>
                    <a:pt x="954049" y="1024128"/>
                  </a:lnTo>
                  <a:lnTo>
                    <a:pt x="420039" y="1616011"/>
                  </a:lnTo>
                  <a:lnTo>
                    <a:pt x="24396" y="691908"/>
                  </a:lnTo>
                  <a:lnTo>
                    <a:pt x="0" y="701040"/>
                  </a:lnTo>
                  <a:lnTo>
                    <a:pt x="398005" y="1640433"/>
                  </a:lnTo>
                  <a:lnTo>
                    <a:pt x="335305" y="1709928"/>
                  </a:lnTo>
                  <a:lnTo>
                    <a:pt x="356641" y="1731264"/>
                  </a:lnTo>
                  <a:lnTo>
                    <a:pt x="410972" y="1671040"/>
                  </a:lnTo>
                  <a:lnTo>
                    <a:pt x="414540" y="1679448"/>
                  </a:lnTo>
                  <a:lnTo>
                    <a:pt x="441985" y="1667256"/>
                  </a:lnTo>
                  <a:lnTo>
                    <a:pt x="433095" y="1646516"/>
                  </a:lnTo>
                  <a:lnTo>
                    <a:pt x="975372" y="1045464"/>
                  </a:lnTo>
                  <a:close/>
                </a:path>
                <a:path w="1835150" h="1731645" extrusionOk="0">
                  <a:moveTo>
                    <a:pt x="1011961" y="24396"/>
                  </a:moveTo>
                  <a:lnTo>
                    <a:pt x="993673" y="0"/>
                  </a:lnTo>
                  <a:lnTo>
                    <a:pt x="103644" y="685800"/>
                  </a:lnTo>
                  <a:lnTo>
                    <a:pt x="114427" y="700189"/>
                  </a:lnTo>
                  <a:lnTo>
                    <a:pt x="67068" y="685800"/>
                  </a:lnTo>
                  <a:lnTo>
                    <a:pt x="57924" y="713244"/>
                  </a:lnTo>
                  <a:lnTo>
                    <a:pt x="950988" y="984504"/>
                  </a:lnTo>
                  <a:lnTo>
                    <a:pt x="955052" y="972312"/>
                  </a:lnTo>
                  <a:lnTo>
                    <a:pt x="969251" y="972312"/>
                  </a:lnTo>
                  <a:lnTo>
                    <a:pt x="969251" y="88404"/>
                  </a:lnTo>
                  <a:lnTo>
                    <a:pt x="941844" y="88404"/>
                  </a:lnTo>
                  <a:lnTo>
                    <a:pt x="941844" y="951522"/>
                  </a:lnTo>
                  <a:lnTo>
                    <a:pt x="129120" y="704659"/>
                  </a:lnTo>
                  <a:lnTo>
                    <a:pt x="1011961" y="24396"/>
                  </a:lnTo>
                  <a:close/>
                </a:path>
                <a:path w="1835150" h="1731645" extrusionOk="0">
                  <a:moveTo>
                    <a:pt x="1834921" y="685800"/>
                  </a:moveTo>
                  <a:lnTo>
                    <a:pt x="1039380" y="88404"/>
                  </a:lnTo>
                  <a:lnTo>
                    <a:pt x="1024140" y="112776"/>
                  </a:lnTo>
                  <a:lnTo>
                    <a:pt x="1819668" y="710196"/>
                  </a:lnTo>
                  <a:lnTo>
                    <a:pt x="1834921" y="68580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8" name="Google Shape;558;g22d2ccb2fbe_0_47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9" name="Google Shape;559;g22d2ccb2fbe_0_479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0" name="Google Shape;560;g22d2ccb2fbe_0_47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Google Shape;561;g22d2ccb2fbe_0_479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2" name="Google Shape;562;g22d2ccb2fbe_0_47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g22d2ccb2fbe_0_47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53768" y="4517148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g22d2ccb2fbe_0_47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54083" y="4517148"/>
              <a:ext cx="204228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g22d2ccb2fbe_0_47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" name="Google Shape;566;g22d2ccb2fbe_0_479"/>
            <p:cNvSpPr/>
            <p:nvPr/>
          </p:nvSpPr>
          <p:spPr>
            <a:xfrm>
              <a:off x="2514600" y="3614927"/>
              <a:ext cx="1039495" cy="914400"/>
            </a:xfrm>
            <a:custGeom>
              <a:avLst/>
              <a:gdLst/>
              <a:ahLst/>
              <a:cxnLst/>
              <a:rect l="l" t="t" r="r" b="b"/>
              <a:pathLst>
                <a:path w="1039495" h="914400" extrusionOk="0">
                  <a:moveTo>
                    <a:pt x="1039355" y="27444"/>
                  </a:moveTo>
                  <a:lnTo>
                    <a:pt x="1033272" y="0"/>
                  </a:lnTo>
                  <a:lnTo>
                    <a:pt x="6083" y="271272"/>
                  </a:lnTo>
                  <a:lnTo>
                    <a:pt x="9131" y="285013"/>
                  </a:lnTo>
                  <a:lnTo>
                    <a:pt x="0" y="295668"/>
                  </a:lnTo>
                  <a:lnTo>
                    <a:pt x="615683" y="914400"/>
                  </a:lnTo>
                  <a:lnTo>
                    <a:pt x="633971" y="893064"/>
                  </a:lnTo>
                  <a:lnTo>
                    <a:pt x="36207" y="292366"/>
                  </a:lnTo>
                  <a:lnTo>
                    <a:pt x="1039355" y="27444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7" name="Google Shape;567;g22d2ccb2fbe_0_479"/>
          <p:cNvSpPr txBox="1"/>
          <p:nvPr/>
        </p:nvSpPr>
        <p:spPr>
          <a:xfrm>
            <a:off x="3702808" y="3513848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22d2ccb2fbe_0_479"/>
          <p:cNvSpPr txBox="1"/>
          <p:nvPr/>
        </p:nvSpPr>
        <p:spPr>
          <a:xfrm>
            <a:off x="8616188" y="6828542"/>
            <a:ext cx="221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22d2ccb2fbe_0_479"/>
          <p:cNvSpPr txBox="1"/>
          <p:nvPr/>
        </p:nvSpPr>
        <p:spPr>
          <a:xfrm>
            <a:off x="2348483" y="5251195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22d2ccb2fbe_0_479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22d2ccb2fbe_0_479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22d2ccb2fbe_0_479"/>
          <p:cNvSpPr txBox="1"/>
          <p:nvPr/>
        </p:nvSpPr>
        <p:spPr>
          <a:xfrm>
            <a:off x="2532364" y="2082977"/>
            <a:ext cx="35790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22d2ccb2fbe_0_479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g22d2ccb2fbe_0_479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2d2ccb2fbe_0_508"/>
          <p:cNvSpPr/>
          <p:nvPr/>
        </p:nvSpPr>
        <p:spPr>
          <a:xfrm>
            <a:off x="1636750" y="2929127"/>
            <a:ext cx="1835150" cy="1731645"/>
          </a:xfrm>
          <a:custGeom>
            <a:avLst/>
            <a:gdLst/>
            <a:ahLst/>
            <a:cxnLst/>
            <a:rect l="l" t="t" r="r" b="b"/>
            <a:pathLst>
              <a:path w="1835150" h="1731645" extrusionOk="0">
                <a:moveTo>
                  <a:pt x="975372" y="1045464"/>
                </a:moveTo>
                <a:lnTo>
                  <a:pt x="954049" y="1024128"/>
                </a:lnTo>
                <a:lnTo>
                  <a:pt x="420039" y="1616011"/>
                </a:lnTo>
                <a:lnTo>
                  <a:pt x="24396" y="691908"/>
                </a:lnTo>
                <a:lnTo>
                  <a:pt x="0" y="701040"/>
                </a:lnTo>
                <a:lnTo>
                  <a:pt x="398005" y="1640433"/>
                </a:lnTo>
                <a:lnTo>
                  <a:pt x="335305" y="1709928"/>
                </a:lnTo>
                <a:lnTo>
                  <a:pt x="356641" y="1731264"/>
                </a:lnTo>
                <a:lnTo>
                  <a:pt x="410972" y="1671040"/>
                </a:lnTo>
                <a:lnTo>
                  <a:pt x="414540" y="1679448"/>
                </a:lnTo>
                <a:lnTo>
                  <a:pt x="441985" y="1667256"/>
                </a:lnTo>
                <a:lnTo>
                  <a:pt x="433095" y="1646516"/>
                </a:lnTo>
                <a:lnTo>
                  <a:pt x="975372" y="1045464"/>
                </a:lnTo>
                <a:close/>
              </a:path>
              <a:path w="1835150" h="1731645" extrusionOk="0">
                <a:moveTo>
                  <a:pt x="1011961" y="24396"/>
                </a:moveTo>
                <a:lnTo>
                  <a:pt x="993673" y="0"/>
                </a:lnTo>
                <a:lnTo>
                  <a:pt x="103644" y="685800"/>
                </a:lnTo>
                <a:lnTo>
                  <a:pt x="114427" y="700189"/>
                </a:lnTo>
                <a:lnTo>
                  <a:pt x="67068" y="685800"/>
                </a:lnTo>
                <a:lnTo>
                  <a:pt x="57924" y="713244"/>
                </a:lnTo>
                <a:lnTo>
                  <a:pt x="950988" y="984504"/>
                </a:lnTo>
                <a:lnTo>
                  <a:pt x="955052" y="972312"/>
                </a:lnTo>
                <a:lnTo>
                  <a:pt x="969251" y="972312"/>
                </a:lnTo>
                <a:lnTo>
                  <a:pt x="969251" y="88404"/>
                </a:lnTo>
                <a:lnTo>
                  <a:pt x="941844" y="88404"/>
                </a:lnTo>
                <a:lnTo>
                  <a:pt x="941844" y="951522"/>
                </a:lnTo>
                <a:lnTo>
                  <a:pt x="129120" y="704659"/>
                </a:lnTo>
                <a:lnTo>
                  <a:pt x="1011961" y="24396"/>
                </a:lnTo>
                <a:close/>
              </a:path>
              <a:path w="1835150" h="1731645" extrusionOk="0">
                <a:moveTo>
                  <a:pt x="1834921" y="685800"/>
                </a:moveTo>
                <a:lnTo>
                  <a:pt x="1039380" y="88404"/>
                </a:lnTo>
                <a:lnTo>
                  <a:pt x="1024140" y="112776"/>
                </a:lnTo>
                <a:lnTo>
                  <a:pt x="1819668" y="710196"/>
                </a:lnTo>
                <a:lnTo>
                  <a:pt x="1834921" y="685800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g22d2ccb2fbe_0_508"/>
          <p:cNvSpPr txBox="1">
            <a:spLocks noGrp="1"/>
          </p:cNvSpPr>
          <p:nvPr>
            <p:ph type="title"/>
          </p:nvPr>
        </p:nvSpPr>
        <p:spPr>
          <a:xfrm>
            <a:off x="1459483" y="1127264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Finding the adjacency matrix</a:t>
            </a:r>
            <a:endParaRPr/>
          </a:p>
        </p:txBody>
      </p:sp>
      <p:sp>
        <p:nvSpPr>
          <p:cNvPr id="581" name="Google Shape;581;g22d2ccb2fbe_0_508"/>
          <p:cNvSpPr txBox="1"/>
          <p:nvPr/>
        </p:nvSpPr>
        <p:spPr>
          <a:xfrm>
            <a:off x="5717527" y="2614676"/>
            <a:ext cx="27723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 c   d   e   f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22d2ccb2fbe_0_508"/>
          <p:cNvSpPr txBox="1"/>
          <p:nvPr/>
        </p:nvSpPr>
        <p:spPr>
          <a:xfrm>
            <a:off x="3702808" y="3513823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22d2ccb2fbe_0_508"/>
          <p:cNvSpPr/>
          <p:nvPr/>
        </p:nvSpPr>
        <p:spPr>
          <a:xfrm>
            <a:off x="54772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22d2ccb2fbe_0_508"/>
          <p:cNvSpPr txBox="1"/>
          <p:nvPr/>
        </p:nvSpPr>
        <p:spPr>
          <a:xfrm>
            <a:off x="5268577" y="3178217"/>
            <a:ext cx="3670200" cy="315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   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</a:t>
            </a:r>
            <a:r>
              <a:rPr lang="en-US" sz="2400" b="1" i="0" u="sng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  1   1   1   1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22d2ccb2fbe_0_508"/>
          <p:cNvSpPr txBox="1"/>
          <p:nvPr/>
        </p:nvSpPr>
        <p:spPr>
          <a:xfrm>
            <a:off x="4193349" y="2846260"/>
            <a:ext cx="7734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22d2ccb2fbe_0_508"/>
          <p:cNvSpPr txBox="1"/>
          <p:nvPr/>
        </p:nvSpPr>
        <p:spPr>
          <a:xfrm>
            <a:off x="1396822" y="6516039"/>
            <a:ext cx="653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Notice that this matrix is symmetric.   That is a</a:t>
            </a:r>
            <a:r>
              <a:rPr lang="en-US" sz="2025" b="1" i="1" u="none" strike="noStrike" cap="none" baseline="-25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ij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a</a:t>
            </a:r>
            <a:r>
              <a:rPr lang="en-US" sz="2025" b="1" i="1" u="none" strike="noStrike" cap="none" baseline="-25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ji</a:t>
            </a:r>
            <a:endParaRPr sz="2025" b="0" i="0" u="none" strike="noStrike" cap="none" baseline="-25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7" name="Google Shape;587;g22d2ccb2fbe_0_508"/>
          <p:cNvSpPr txBox="1"/>
          <p:nvPr/>
        </p:nvSpPr>
        <p:spPr>
          <a:xfrm>
            <a:off x="8070405" y="6516039"/>
            <a:ext cx="7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g22d2ccb2fbe_0_508"/>
          <p:cNvSpPr txBox="1"/>
          <p:nvPr/>
        </p:nvSpPr>
        <p:spPr>
          <a:xfrm>
            <a:off x="2348306" y="5251132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9" name="Google Shape;589;g22d2ccb2fbe_0_508"/>
          <p:cNvGrpSpPr/>
          <p:nvPr/>
        </p:nvGrpSpPr>
        <p:grpSpPr>
          <a:xfrm>
            <a:off x="1612379" y="2865132"/>
            <a:ext cx="2009679" cy="1856219"/>
            <a:chOff x="1612379" y="2865132"/>
            <a:chExt cx="2009679" cy="1856219"/>
          </a:xfrm>
        </p:grpSpPr>
        <p:pic>
          <p:nvPicPr>
            <p:cNvPr id="590" name="Google Shape;590;g22d2ccb2fbe_0_5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" name="Google Shape;591;g22d2ccb2fbe_0_508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2" name="Google Shape;592;g22d2ccb2fbe_0_5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3" name="Google Shape;593;g22d2ccb2fbe_0_508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4" name="Google Shape;594;g22d2ccb2fbe_0_50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53768" y="4517148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g22d2ccb2fbe_0_50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g22d2ccb2fbe_0_50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54083" y="4517148"/>
              <a:ext cx="204228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g22d2ccb2fbe_0_50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8" name="Google Shape;598;g22d2ccb2fbe_0_508"/>
            <p:cNvSpPr/>
            <p:nvPr/>
          </p:nvSpPr>
          <p:spPr>
            <a:xfrm>
              <a:off x="2514600" y="3614927"/>
              <a:ext cx="1039495" cy="914400"/>
            </a:xfrm>
            <a:custGeom>
              <a:avLst/>
              <a:gdLst/>
              <a:ahLst/>
              <a:cxnLst/>
              <a:rect l="l" t="t" r="r" b="b"/>
              <a:pathLst>
                <a:path w="1039495" h="914400" extrusionOk="0">
                  <a:moveTo>
                    <a:pt x="1039355" y="27444"/>
                  </a:moveTo>
                  <a:lnTo>
                    <a:pt x="1033272" y="0"/>
                  </a:lnTo>
                  <a:lnTo>
                    <a:pt x="6083" y="271272"/>
                  </a:lnTo>
                  <a:lnTo>
                    <a:pt x="9131" y="285013"/>
                  </a:lnTo>
                  <a:lnTo>
                    <a:pt x="0" y="295668"/>
                  </a:lnTo>
                  <a:lnTo>
                    <a:pt x="615683" y="914400"/>
                  </a:lnTo>
                  <a:lnTo>
                    <a:pt x="633971" y="893064"/>
                  </a:lnTo>
                  <a:lnTo>
                    <a:pt x="36207" y="292366"/>
                  </a:lnTo>
                  <a:lnTo>
                    <a:pt x="1039355" y="27444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9" name="Google Shape;599;g22d2ccb2fbe_0_508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g22d2ccb2fbe_0_508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22d2ccb2fbe_0_508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g22d2ccb2fbe_0_508"/>
          <p:cNvSpPr txBox="1"/>
          <p:nvPr/>
        </p:nvSpPr>
        <p:spPr>
          <a:xfrm>
            <a:off x="2532364" y="2082977"/>
            <a:ext cx="35790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22d2ccb2fbe_0_508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g22d2ccb2fbe_0_508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2d2ccb2fbe_0_600"/>
          <p:cNvSpPr txBox="1"/>
          <p:nvPr/>
        </p:nvSpPr>
        <p:spPr>
          <a:xfrm>
            <a:off x="1272476" y="2197125"/>
            <a:ext cx="6403200" cy="19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304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directed graph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with n vertices  can be represented by its adjacency matrix,  A, where entry a</a:t>
            </a:r>
            <a:r>
              <a:rPr lang="en-US" sz="2400" b="1" i="1" u="none" strike="noStrike" cap="none" baseline="-25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ij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row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column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22d2ccb2fbe_0_600"/>
          <p:cNvSpPr txBox="1"/>
          <p:nvPr/>
        </p:nvSpPr>
        <p:spPr>
          <a:xfrm>
            <a:off x="2971228" y="4419104"/>
            <a:ext cx="195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22d2ccb2fbe_0_600"/>
          <p:cNvSpPr txBox="1"/>
          <p:nvPr/>
        </p:nvSpPr>
        <p:spPr>
          <a:xfrm>
            <a:off x="3788905" y="4419104"/>
            <a:ext cx="3924900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if   ( </a:t>
            </a:r>
            <a:r>
              <a:rPr lang="en-US" sz="24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1" u="none" strike="noStrike" cap="none" baseline="-25000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1" u="none" strike="noStrike" cap="none" baseline="-25000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j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) is an edge in G,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22d2ccb2fbe_0_600"/>
          <p:cNvSpPr txBox="1"/>
          <p:nvPr/>
        </p:nvSpPr>
        <p:spPr>
          <a:xfrm>
            <a:off x="1272413" y="4940300"/>
            <a:ext cx="5613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 baseline="30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50" b="1" i="1" u="none" strike="noStrike" cap="none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ij</a:t>
            </a:r>
            <a:endParaRPr sz="185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3" name="Google Shape;613;g22d2ccb2fbe_0_600"/>
          <p:cNvSpPr txBox="1"/>
          <p:nvPr/>
        </p:nvSpPr>
        <p:spPr>
          <a:xfrm>
            <a:off x="1995779" y="4854968"/>
            <a:ext cx="233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22d2ccb2fbe_0_600"/>
          <p:cNvSpPr txBox="1"/>
          <p:nvPr/>
        </p:nvSpPr>
        <p:spPr>
          <a:xfrm>
            <a:off x="2980791" y="5382247"/>
            <a:ext cx="195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22d2ccb2fbe_0_600"/>
          <p:cNvSpPr txBox="1"/>
          <p:nvPr/>
        </p:nvSpPr>
        <p:spPr>
          <a:xfrm>
            <a:off x="3824071" y="5382247"/>
            <a:ext cx="15393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otherwise.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22d2ccb2fbe_0_600"/>
          <p:cNvSpPr txBox="1">
            <a:spLocks noGrp="1"/>
          </p:cNvSpPr>
          <p:nvPr>
            <p:ph type="title"/>
          </p:nvPr>
        </p:nvSpPr>
        <p:spPr>
          <a:xfrm>
            <a:off x="2885795" y="1182128"/>
            <a:ext cx="4212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Adjacency Matrix</a:t>
            </a:r>
            <a:endParaRPr/>
          </a:p>
        </p:txBody>
      </p:sp>
      <p:sp>
        <p:nvSpPr>
          <p:cNvPr id="617" name="Google Shape;617;g22d2ccb2fbe_0_600"/>
          <p:cNvSpPr/>
          <p:nvPr/>
        </p:nvSpPr>
        <p:spPr>
          <a:xfrm>
            <a:off x="2426195" y="4331208"/>
            <a:ext cx="320039" cy="1628139"/>
          </a:xfrm>
          <a:custGeom>
            <a:avLst/>
            <a:gdLst/>
            <a:ahLst/>
            <a:cxnLst/>
            <a:rect l="l" t="t" r="r" b="b"/>
            <a:pathLst>
              <a:path w="320039" h="1628139" extrusionOk="0">
                <a:moveTo>
                  <a:pt x="219456" y="1563623"/>
                </a:moveTo>
                <a:lnTo>
                  <a:pt x="182880" y="1563623"/>
                </a:lnTo>
                <a:lnTo>
                  <a:pt x="201168" y="1584959"/>
                </a:lnTo>
                <a:lnTo>
                  <a:pt x="225552" y="1603247"/>
                </a:lnTo>
                <a:lnTo>
                  <a:pt x="228600" y="1603247"/>
                </a:lnTo>
                <a:lnTo>
                  <a:pt x="256032" y="1615452"/>
                </a:lnTo>
                <a:lnTo>
                  <a:pt x="271284" y="1621535"/>
                </a:lnTo>
                <a:lnTo>
                  <a:pt x="301752" y="1627631"/>
                </a:lnTo>
                <a:lnTo>
                  <a:pt x="317004" y="1627631"/>
                </a:lnTo>
                <a:lnTo>
                  <a:pt x="320040" y="1600199"/>
                </a:lnTo>
                <a:lnTo>
                  <a:pt x="304800" y="1600199"/>
                </a:lnTo>
                <a:lnTo>
                  <a:pt x="289572" y="1597152"/>
                </a:lnTo>
                <a:lnTo>
                  <a:pt x="277368" y="1594116"/>
                </a:lnTo>
                <a:lnTo>
                  <a:pt x="262128" y="1591055"/>
                </a:lnTo>
                <a:lnTo>
                  <a:pt x="240804" y="1578864"/>
                </a:lnTo>
                <a:lnTo>
                  <a:pt x="219456" y="1563623"/>
                </a:lnTo>
                <a:close/>
              </a:path>
              <a:path w="320039" h="1628139" extrusionOk="0">
                <a:moveTo>
                  <a:pt x="152400" y="862583"/>
                </a:moveTo>
                <a:lnTo>
                  <a:pt x="109740" y="862583"/>
                </a:lnTo>
                <a:lnTo>
                  <a:pt x="128028" y="880871"/>
                </a:lnTo>
                <a:lnTo>
                  <a:pt x="134112" y="890028"/>
                </a:lnTo>
                <a:lnTo>
                  <a:pt x="140208" y="902207"/>
                </a:lnTo>
                <a:lnTo>
                  <a:pt x="146316" y="911364"/>
                </a:lnTo>
                <a:lnTo>
                  <a:pt x="152400" y="935735"/>
                </a:lnTo>
                <a:lnTo>
                  <a:pt x="152400" y="1496567"/>
                </a:lnTo>
                <a:lnTo>
                  <a:pt x="158496" y="1527047"/>
                </a:lnTo>
                <a:lnTo>
                  <a:pt x="164604" y="1539252"/>
                </a:lnTo>
                <a:lnTo>
                  <a:pt x="173736" y="1551431"/>
                </a:lnTo>
                <a:lnTo>
                  <a:pt x="179832" y="1563623"/>
                </a:lnTo>
                <a:lnTo>
                  <a:pt x="222516" y="1563623"/>
                </a:lnTo>
                <a:lnTo>
                  <a:pt x="204726" y="1548383"/>
                </a:lnTo>
                <a:lnTo>
                  <a:pt x="204228" y="1548383"/>
                </a:lnTo>
                <a:lnTo>
                  <a:pt x="201168" y="1545335"/>
                </a:lnTo>
                <a:lnTo>
                  <a:pt x="201942" y="1545335"/>
                </a:lnTo>
                <a:lnTo>
                  <a:pt x="195084" y="1536191"/>
                </a:lnTo>
                <a:lnTo>
                  <a:pt x="192024" y="1523999"/>
                </a:lnTo>
                <a:lnTo>
                  <a:pt x="185928" y="1514855"/>
                </a:lnTo>
                <a:lnTo>
                  <a:pt x="179832" y="1490471"/>
                </a:lnTo>
                <a:lnTo>
                  <a:pt x="179832" y="932687"/>
                </a:lnTo>
                <a:lnTo>
                  <a:pt x="173736" y="902207"/>
                </a:lnTo>
                <a:lnTo>
                  <a:pt x="161544" y="877823"/>
                </a:lnTo>
                <a:lnTo>
                  <a:pt x="152400" y="865631"/>
                </a:lnTo>
                <a:lnTo>
                  <a:pt x="152400" y="862583"/>
                </a:lnTo>
                <a:close/>
              </a:path>
              <a:path w="320039" h="1628139" extrusionOk="0">
                <a:moveTo>
                  <a:pt x="201168" y="1545335"/>
                </a:moveTo>
                <a:lnTo>
                  <a:pt x="204228" y="1548383"/>
                </a:lnTo>
                <a:lnTo>
                  <a:pt x="203334" y="1547192"/>
                </a:lnTo>
                <a:lnTo>
                  <a:pt x="201168" y="1545335"/>
                </a:lnTo>
                <a:close/>
              </a:path>
              <a:path w="320039" h="1628139" extrusionOk="0">
                <a:moveTo>
                  <a:pt x="203334" y="1547192"/>
                </a:moveTo>
                <a:lnTo>
                  <a:pt x="204228" y="1548383"/>
                </a:lnTo>
                <a:lnTo>
                  <a:pt x="204726" y="1548383"/>
                </a:lnTo>
                <a:lnTo>
                  <a:pt x="203334" y="1547192"/>
                </a:lnTo>
                <a:close/>
              </a:path>
              <a:path w="320039" h="1628139" extrusionOk="0">
                <a:moveTo>
                  <a:pt x="201942" y="1545335"/>
                </a:moveTo>
                <a:lnTo>
                  <a:pt x="201168" y="1545335"/>
                </a:lnTo>
                <a:lnTo>
                  <a:pt x="203334" y="1547192"/>
                </a:lnTo>
                <a:lnTo>
                  <a:pt x="201942" y="1545335"/>
                </a:lnTo>
                <a:close/>
              </a:path>
              <a:path w="320039" h="1628139" extrusionOk="0">
                <a:moveTo>
                  <a:pt x="134112" y="847343"/>
                </a:moveTo>
                <a:lnTo>
                  <a:pt x="91440" y="847343"/>
                </a:lnTo>
                <a:lnTo>
                  <a:pt x="112776" y="865631"/>
                </a:lnTo>
                <a:lnTo>
                  <a:pt x="109740" y="862583"/>
                </a:lnTo>
                <a:lnTo>
                  <a:pt x="149352" y="862583"/>
                </a:lnTo>
                <a:lnTo>
                  <a:pt x="134112" y="847343"/>
                </a:lnTo>
                <a:close/>
              </a:path>
              <a:path w="320039" h="1628139" extrusionOk="0">
                <a:moveTo>
                  <a:pt x="84273" y="813275"/>
                </a:moveTo>
                <a:lnTo>
                  <a:pt x="76200" y="816863"/>
                </a:lnTo>
                <a:lnTo>
                  <a:pt x="60972" y="822959"/>
                </a:lnTo>
                <a:lnTo>
                  <a:pt x="45720" y="826007"/>
                </a:lnTo>
                <a:lnTo>
                  <a:pt x="30480" y="826007"/>
                </a:lnTo>
                <a:lnTo>
                  <a:pt x="15240" y="829055"/>
                </a:lnTo>
                <a:lnTo>
                  <a:pt x="39624" y="829055"/>
                </a:lnTo>
                <a:lnTo>
                  <a:pt x="54864" y="832116"/>
                </a:lnTo>
                <a:lnTo>
                  <a:pt x="91440" y="850391"/>
                </a:lnTo>
                <a:lnTo>
                  <a:pt x="91440" y="847343"/>
                </a:lnTo>
                <a:lnTo>
                  <a:pt x="134112" y="847343"/>
                </a:lnTo>
                <a:lnTo>
                  <a:pt x="131064" y="844295"/>
                </a:lnTo>
                <a:lnTo>
                  <a:pt x="131064" y="841247"/>
                </a:lnTo>
                <a:lnTo>
                  <a:pt x="106680" y="826007"/>
                </a:lnTo>
                <a:lnTo>
                  <a:pt x="106680" y="822959"/>
                </a:lnTo>
                <a:lnTo>
                  <a:pt x="103632" y="822959"/>
                </a:lnTo>
                <a:lnTo>
                  <a:pt x="84273" y="813275"/>
                </a:lnTo>
                <a:close/>
              </a:path>
              <a:path w="320039" h="1628139" extrusionOk="0">
                <a:moveTo>
                  <a:pt x="15240" y="798575"/>
                </a:moveTo>
                <a:lnTo>
                  <a:pt x="6096" y="798575"/>
                </a:lnTo>
                <a:lnTo>
                  <a:pt x="0" y="804671"/>
                </a:lnTo>
                <a:lnTo>
                  <a:pt x="0" y="819911"/>
                </a:lnTo>
                <a:lnTo>
                  <a:pt x="6096" y="829055"/>
                </a:lnTo>
                <a:lnTo>
                  <a:pt x="15240" y="829055"/>
                </a:lnTo>
                <a:lnTo>
                  <a:pt x="15240" y="798575"/>
                </a:lnTo>
                <a:close/>
              </a:path>
              <a:path w="320039" h="1628139" extrusionOk="0">
                <a:moveTo>
                  <a:pt x="15240" y="798575"/>
                </a:moveTo>
                <a:lnTo>
                  <a:pt x="15240" y="829055"/>
                </a:lnTo>
                <a:lnTo>
                  <a:pt x="30480" y="826007"/>
                </a:lnTo>
                <a:lnTo>
                  <a:pt x="45720" y="826007"/>
                </a:lnTo>
                <a:lnTo>
                  <a:pt x="60972" y="822959"/>
                </a:lnTo>
                <a:lnTo>
                  <a:pt x="76200" y="816863"/>
                </a:lnTo>
                <a:lnTo>
                  <a:pt x="84273" y="813275"/>
                </a:lnTo>
                <a:lnTo>
                  <a:pt x="79260" y="810767"/>
                </a:lnTo>
                <a:lnTo>
                  <a:pt x="64008" y="804671"/>
                </a:lnTo>
                <a:lnTo>
                  <a:pt x="48768" y="801623"/>
                </a:lnTo>
                <a:lnTo>
                  <a:pt x="30480" y="801623"/>
                </a:lnTo>
                <a:lnTo>
                  <a:pt x="15240" y="798575"/>
                </a:lnTo>
                <a:close/>
              </a:path>
              <a:path w="320039" h="1628139" extrusionOk="0">
                <a:moveTo>
                  <a:pt x="91440" y="777252"/>
                </a:moveTo>
                <a:lnTo>
                  <a:pt x="67056" y="789431"/>
                </a:lnTo>
                <a:lnTo>
                  <a:pt x="42684" y="795540"/>
                </a:lnTo>
                <a:lnTo>
                  <a:pt x="27432" y="798575"/>
                </a:lnTo>
                <a:lnTo>
                  <a:pt x="15240" y="798575"/>
                </a:lnTo>
                <a:lnTo>
                  <a:pt x="30480" y="801623"/>
                </a:lnTo>
                <a:lnTo>
                  <a:pt x="48768" y="801623"/>
                </a:lnTo>
                <a:lnTo>
                  <a:pt x="64008" y="804671"/>
                </a:lnTo>
                <a:lnTo>
                  <a:pt x="79260" y="810767"/>
                </a:lnTo>
                <a:lnTo>
                  <a:pt x="84273" y="813275"/>
                </a:lnTo>
                <a:lnTo>
                  <a:pt x="103632" y="804671"/>
                </a:lnTo>
                <a:lnTo>
                  <a:pt x="106680" y="804671"/>
                </a:lnTo>
                <a:lnTo>
                  <a:pt x="106680" y="801623"/>
                </a:lnTo>
                <a:lnTo>
                  <a:pt x="131064" y="786383"/>
                </a:lnTo>
                <a:lnTo>
                  <a:pt x="131064" y="783335"/>
                </a:lnTo>
                <a:lnTo>
                  <a:pt x="134112" y="780287"/>
                </a:lnTo>
                <a:lnTo>
                  <a:pt x="91440" y="780287"/>
                </a:lnTo>
                <a:lnTo>
                  <a:pt x="91440" y="777252"/>
                </a:lnTo>
                <a:close/>
              </a:path>
              <a:path w="320039" h="1628139" extrusionOk="0">
                <a:moveTo>
                  <a:pt x="112776" y="761999"/>
                </a:moveTo>
                <a:lnTo>
                  <a:pt x="91440" y="780287"/>
                </a:lnTo>
                <a:lnTo>
                  <a:pt x="134112" y="780287"/>
                </a:lnTo>
                <a:lnTo>
                  <a:pt x="149352" y="765047"/>
                </a:lnTo>
                <a:lnTo>
                  <a:pt x="109740" y="765047"/>
                </a:lnTo>
                <a:lnTo>
                  <a:pt x="112776" y="761999"/>
                </a:lnTo>
                <a:close/>
              </a:path>
              <a:path w="320039" h="1628139" extrusionOk="0">
                <a:moveTo>
                  <a:pt x="219466" y="64007"/>
                </a:moveTo>
                <a:lnTo>
                  <a:pt x="179832" y="64007"/>
                </a:lnTo>
                <a:lnTo>
                  <a:pt x="170688" y="76200"/>
                </a:lnTo>
                <a:lnTo>
                  <a:pt x="164604" y="88391"/>
                </a:lnTo>
                <a:lnTo>
                  <a:pt x="158496" y="103631"/>
                </a:lnTo>
                <a:lnTo>
                  <a:pt x="152400" y="134112"/>
                </a:lnTo>
                <a:lnTo>
                  <a:pt x="152400" y="691895"/>
                </a:lnTo>
                <a:lnTo>
                  <a:pt x="149352" y="704087"/>
                </a:lnTo>
                <a:lnTo>
                  <a:pt x="146316" y="713231"/>
                </a:lnTo>
                <a:lnTo>
                  <a:pt x="140208" y="725423"/>
                </a:lnTo>
                <a:lnTo>
                  <a:pt x="137172" y="734567"/>
                </a:lnTo>
                <a:lnTo>
                  <a:pt x="128028" y="746759"/>
                </a:lnTo>
                <a:lnTo>
                  <a:pt x="109740" y="765047"/>
                </a:lnTo>
                <a:lnTo>
                  <a:pt x="152400" y="765047"/>
                </a:lnTo>
                <a:lnTo>
                  <a:pt x="152400" y="761999"/>
                </a:lnTo>
                <a:lnTo>
                  <a:pt x="158496" y="752855"/>
                </a:lnTo>
                <a:lnTo>
                  <a:pt x="167640" y="740676"/>
                </a:lnTo>
                <a:lnTo>
                  <a:pt x="173736" y="725423"/>
                </a:lnTo>
                <a:lnTo>
                  <a:pt x="176784" y="710183"/>
                </a:lnTo>
                <a:lnTo>
                  <a:pt x="179832" y="697991"/>
                </a:lnTo>
                <a:lnTo>
                  <a:pt x="179832" y="134112"/>
                </a:lnTo>
                <a:lnTo>
                  <a:pt x="182880" y="121919"/>
                </a:lnTo>
                <a:lnTo>
                  <a:pt x="185928" y="112775"/>
                </a:lnTo>
                <a:lnTo>
                  <a:pt x="192024" y="100583"/>
                </a:lnTo>
                <a:lnTo>
                  <a:pt x="198120" y="91452"/>
                </a:lnTo>
                <a:lnTo>
                  <a:pt x="202703" y="82295"/>
                </a:lnTo>
                <a:lnTo>
                  <a:pt x="201168" y="82295"/>
                </a:lnTo>
                <a:lnTo>
                  <a:pt x="219466" y="64007"/>
                </a:lnTo>
                <a:close/>
              </a:path>
              <a:path w="320039" h="1628139" extrusionOk="0">
                <a:moveTo>
                  <a:pt x="204228" y="79247"/>
                </a:moveTo>
                <a:lnTo>
                  <a:pt x="201168" y="82295"/>
                </a:lnTo>
                <a:lnTo>
                  <a:pt x="202703" y="82295"/>
                </a:lnTo>
                <a:lnTo>
                  <a:pt x="204228" y="79247"/>
                </a:lnTo>
                <a:close/>
              </a:path>
              <a:path w="320039" h="1628139" extrusionOk="0">
                <a:moveTo>
                  <a:pt x="317004" y="0"/>
                </a:moveTo>
                <a:lnTo>
                  <a:pt x="301752" y="0"/>
                </a:lnTo>
                <a:lnTo>
                  <a:pt x="283464" y="3047"/>
                </a:lnTo>
                <a:lnTo>
                  <a:pt x="268224" y="6095"/>
                </a:lnTo>
                <a:lnTo>
                  <a:pt x="252984" y="12191"/>
                </a:lnTo>
                <a:lnTo>
                  <a:pt x="228600" y="24383"/>
                </a:lnTo>
                <a:lnTo>
                  <a:pt x="225552" y="24383"/>
                </a:lnTo>
                <a:lnTo>
                  <a:pt x="201168" y="39624"/>
                </a:lnTo>
                <a:lnTo>
                  <a:pt x="201168" y="42671"/>
                </a:lnTo>
                <a:lnTo>
                  <a:pt x="182880" y="64007"/>
                </a:lnTo>
                <a:lnTo>
                  <a:pt x="219456" y="64007"/>
                </a:lnTo>
                <a:lnTo>
                  <a:pt x="222516" y="60959"/>
                </a:lnTo>
                <a:lnTo>
                  <a:pt x="223725" y="60959"/>
                </a:lnTo>
                <a:lnTo>
                  <a:pt x="240804" y="48767"/>
                </a:lnTo>
                <a:lnTo>
                  <a:pt x="265176" y="36575"/>
                </a:lnTo>
                <a:lnTo>
                  <a:pt x="289572" y="30479"/>
                </a:lnTo>
                <a:lnTo>
                  <a:pt x="304800" y="27431"/>
                </a:lnTo>
                <a:lnTo>
                  <a:pt x="320040" y="27431"/>
                </a:lnTo>
                <a:lnTo>
                  <a:pt x="317004" y="0"/>
                </a:lnTo>
                <a:close/>
              </a:path>
              <a:path w="320039" h="1628139" extrusionOk="0">
                <a:moveTo>
                  <a:pt x="223725" y="60959"/>
                </a:moveTo>
                <a:lnTo>
                  <a:pt x="222516" y="60959"/>
                </a:lnTo>
                <a:lnTo>
                  <a:pt x="219494" y="63980"/>
                </a:lnTo>
                <a:lnTo>
                  <a:pt x="223725" y="60959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22d2ccb2fbe_0_600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78" name="Google Shape;78;p29"/>
          <p:cNvSpPr txBox="1"/>
          <p:nvPr/>
        </p:nvSpPr>
        <p:spPr>
          <a:xfrm>
            <a:off x="1050479" y="2354670"/>
            <a:ext cx="8228330" cy="31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7740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graph is simple?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Simple graph</a:t>
            </a:r>
            <a:endParaRPr/>
          </a:p>
        </p:txBody>
      </p:sp>
      <p:pic>
        <p:nvPicPr>
          <p:cNvPr id="80" name="Google Shape;8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3584" y="2673983"/>
            <a:ext cx="7051229" cy="4635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2d2ccb2fbe_0_62"/>
          <p:cNvSpPr txBox="1">
            <a:spLocks noGrp="1"/>
          </p:cNvSpPr>
          <p:nvPr>
            <p:ph type="title"/>
          </p:nvPr>
        </p:nvSpPr>
        <p:spPr>
          <a:xfrm>
            <a:off x="1625775" y="1277600"/>
            <a:ext cx="74160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Adjacency Matrix Properties</a:t>
            </a:r>
            <a:endParaRPr/>
          </a:p>
        </p:txBody>
      </p:sp>
      <p:sp>
        <p:nvSpPr>
          <p:cNvPr id="625" name="Google Shape;625;g22d2ccb2fbe_0_62"/>
          <p:cNvSpPr txBox="1">
            <a:spLocks noGrp="1"/>
          </p:cNvSpPr>
          <p:nvPr>
            <p:ph type="body" idx="1"/>
          </p:nvPr>
        </p:nvSpPr>
        <p:spPr>
          <a:xfrm>
            <a:off x="741314" y="2730099"/>
            <a:ext cx="78414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-US" sz="3100"/>
              <a:t>Running time to:</a:t>
            </a:r>
            <a:endParaRPr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Get a vertex’s out-edges: </a:t>
            </a:r>
            <a:endParaRPr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Get a vertex’s in-edges: </a:t>
            </a:r>
            <a:endParaRPr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Decide if some edge exists: </a:t>
            </a:r>
            <a:endParaRPr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Insert an edge: </a:t>
            </a:r>
            <a:endParaRPr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Delete an edge: </a:t>
            </a:r>
            <a:endParaRPr/>
          </a:p>
          <a:p>
            <a:pPr marL="82550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r>
              <a:rPr lang="en-US" sz="3100"/>
              <a:t>Space requirements: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  <a:p>
            <a:pPr marL="82550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Font typeface="Verdana"/>
              <a:buNone/>
            </a:pPr>
            <a:endParaRPr sz="3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r>
              <a:rPr lang="en-US" sz="3100"/>
              <a:t>Best for sparse or dense graphs?</a:t>
            </a:r>
            <a:endParaRPr/>
          </a:p>
          <a:p>
            <a:pPr marL="82550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  <a:p>
            <a:pPr marL="381000" lvl="0" indent="-177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  <a:p>
            <a:pPr marL="82550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</p:txBody>
      </p:sp>
      <p:sp>
        <p:nvSpPr>
          <p:cNvPr id="626" name="Google Shape;626;g22d2ccb2fbe_0_62"/>
          <p:cNvSpPr txBox="1">
            <a:spLocks noGrp="1"/>
          </p:cNvSpPr>
          <p:nvPr>
            <p:ph type="dt" idx="10"/>
          </p:nvPr>
        </p:nvSpPr>
        <p:spPr>
          <a:xfrm>
            <a:off x="553212" y="8192110"/>
            <a:ext cx="2544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July 23, 2012</a:t>
            </a:r>
            <a:endParaRPr/>
          </a:p>
        </p:txBody>
      </p:sp>
      <p:sp>
        <p:nvSpPr>
          <p:cNvPr id="627" name="Google Shape;627;g22d2ccb2fbe_0_62"/>
          <p:cNvSpPr txBox="1">
            <a:spLocks noGrp="1"/>
          </p:cNvSpPr>
          <p:nvPr>
            <p:ph type="ftr" idx="11"/>
          </p:nvPr>
        </p:nvSpPr>
        <p:spPr>
          <a:xfrm>
            <a:off x="3761842" y="8192110"/>
            <a:ext cx="35406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 332 Data Abstractions, Summer 2012</a:t>
            </a:r>
            <a:endParaRPr/>
          </a:p>
        </p:txBody>
      </p:sp>
      <p:sp>
        <p:nvSpPr>
          <p:cNvPr id="628" name="Google Shape;628;g22d2ccb2fbe_0_62"/>
          <p:cNvSpPr txBox="1">
            <a:spLocks noGrp="1"/>
          </p:cNvSpPr>
          <p:nvPr>
            <p:ph type="sldNum" idx="12"/>
          </p:nvPr>
        </p:nvSpPr>
        <p:spPr>
          <a:xfrm>
            <a:off x="9449867" y="7739014"/>
            <a:ext cx="299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629" name="Google Shape;629;g22d2ccb2fbe_0_62"/>
          <p:cNvSpPr txBox="1"/>
          <p:nvPr/>
        </p:nvSpPr>
        <p:spPr>
          <a:xfrm>
            <a:off x="6174727" y="2614676"/>
            <a:ext cx="27723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 c   d   e   f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g22d2ccb2fbe_0_62"/>
          <p:cNvSpPr/>
          <p:nvPr/>
        </p:nvSpPr>
        <p:spPr>
          <a:xfrm>
            <a:off x="60868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g22d2ccb2fbe_0_62"/>
          <p:cNvSpPr txBox="1"/>
          <p:nvPr/>
        </p:nvSpPr>
        <p:spPr>
          <a:xfrm>
            <a:off x="5778309" y="3111512"/>
            <a:ext cx="3670200" cy="315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   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</a:t>
            </a:r>
            <a:r>
              <a:rPr lang="en-US" sz="2400" b="1" i="0" u="sng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  1   1   1   1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2d2ccb2fbe_0_72"/>
          <p:cNvSpPr txBox="1">
            <a:spLocks noGrp="1"/>
          </p:cNvSpPr>
          <p:nvPr>
            <p:ph type="title"/>
          </p:nvPr>
        </p:nvSpPr>
        <p:spPr>
          <a:xfrm>
            <a:off x="1170325" y="1277600"/>
            <a:ext cx="72573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Adjacency Matrix Properties</a:t>
            </a:r>
            <a:endParaRPr/>
          </a:p>
        </p:txBody>
      </p:sp>
      <p:sp>
        <p:nvSpPr>
          <p:cNvPr id="638" name="Google Shape;638;g22d2ccb2fbe_0_72"/>
          <p:cNvSpPr txBox="1">
            <a:spLocks noGrp="1"/>
          </p:cNvSpPr>
          <p:nvPr>
            <p:ph type="body" idx="1"/>
          </p:nvPr>
        </p:nvSpPr>
        <p:spPr>
          <a:xfrm>
            <a:off x="1427664" y="2783699"/>
            <a:ext cx="78414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-US" sz="3100"/>
              <a:t>Running time to:</a:t>
            </a:r>
            <a:endParaRPr/>
          </a:p>
          <a:p>
            <a:pPr marL="381000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Get a vertex’s out-edges:    </a:t>
            </a:r>
            <a:r>
              <a:rPr lang="en-US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O(|V|)</a:t>
            </a:r>
            <a:endParaRPr sz="270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Get a vertex’s in-edges: 	</a:t>
            </a:r>
            <a:r>
              <a:rPr lang="en-US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O(|V|)</a:t>
            </a:r>
            <a:endParaRPr sz="2700"/>
          </a:p>
          <a:p>
            <a:pPr marL="381000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Decide if some edge exists: </a:t>
            </a:r>
            <a:r>
              <a:rPr lang="en-US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O(1)</a:t>
            </a:r>
            <a:endParaRPr sz="2700"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Insert an edge: 	</a:t>
            </a:r>
            <a:r>
              <a:rPr lang="en-US" sz="27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O(1)</a:t>
            </a:r>
            <a:endParaRPr sz="2700"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Delete an edge: </a:t>
            </a:r>
            <a:r>
              <a:rPr lang="en-US" sz="27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O(1)</a:t>
            </a:r>
            <a:endParaRPr sz="27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r>
              <a:rPr lang="en-US" sz="3100"/>
              <a:t>Space requirements:</a:t>
            </a:r>
            <a:r>
              <a:rPr lang="en-US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O(|V|</a:t>
            </a:r>
            <a:r>
              <a:rPr lang="en-US" baseline="300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-US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sz="27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r>
              <a:rPr lang="en-US" sz="3100"/>
              <a:t>Best for sparse or dense graphs? </a:t>
            </a:r>
            <a:r>
              <a:rPr lang="en-US" sz="3100" i="1">
                <a:solidFill>
                  <a:schemeClr val="accent2"/>
                </a:solidFill>
              </a:rPr>
              <a:t>dense</a:t>
            </a:r>
            <a:endParaRPr/>
          </a:p>
          <a:p>
            <a:pPr marL="82550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  <a:p>
            <a:pPr marL="381000" lvl="0" indent="-177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  <a:p>
            <a:pPr marL="82550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</p:txBody>
      </p:sp>
      <p:sp>
        <p:nvSpPr>
          <p:cNvPr id="639" name="Google Shape;639;g22d2ccb2fbe_0_72"/>
          <p:cNvSpPr txBox="1">
            <a:spLocks noGrp="1"/>
          </p:cNvSpPr>
          <p:nvPr>
            <p:ph type="dt" idx="10"/>
          </p:nvPr>
        </p:nvSpPr>
        <p:spPr>
          <a:xfrm>
            <a:off x="553212" y="8192110"/>
            <a:ext cx="2544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July 23, 2012</a:t>
            </a:r>
            <a:endParaRPr/>
          </a:p>
        </p:txBody>
      </p:sp>
      <p:sp>
        <p:nvSpPr>
          <p:cNvPr id="640" name="Google Shape;640;g22d2ccb2fbe_0_72"/>
          <p:cNvSpPr txBox="1">
            <a:spLocks noGrp="1"/>
          </p:cNvSpPr>
          <p:nvPr>
            <p:ph type="ftr" idx="11"/>
          </p:nvPr>
        </p:nvSpPr>
        <p:spPr>
          <a:xfrm>
            <a:off x="3761842" y="8192110"/>
            <a:ext cx="35406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 332 Data Abstractions, Summer 2012</a:t>
            </a:r>
            <a:endParaRPr/>
          </a:p>
        </p:txBody>
      </p:sp>
      <p:sp>
        <p:nvSpPr>
          <p:cNvPr id="641" name="Google Shape;641;g22d2ccb2fbe_0_72"/>
          <p:cNvSpPr txBox="1">
            <a:spLocks noGrp="1"/>
          </p:cNvSpPr>
          <p:nvPr>
            <p:ph type="sldNum" idx="12"/>
          </p:nvPr>
        </p:nvSpPr>
        <p:spPr>
          <a:xfrm>
            <a:off x="9449867" y="7739014"/>
            <a:ext cx="299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2d2ccb2fbe_0_91"/>
          <p:cNvSpPr txBox="1">
            <a:spLocks noGrp="1"/>
          </p:cNvSpPr>
          <p:nvPr>
            <p:ph type="title"/>
          </p:nvPr>
        </p:nvSpPr>
        <p:spPr>
          <a:xfrm>
            <a:off x="1784200" y="1117400"/>
            <a:ext cx="74358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Adjacency Matrix Properties</a:t>
            </a:r>
            <a:endParaRPr/>
          </a:p>
        </p:txBody>
      </p:sp>
      <p:sp>
        <p:nvSpPr>
          <p:cNvPr id="647" name="Google Shape;647;g22d2ccb2fbe_0_91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2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900" b="0">
                <a:solidFill>
                  <a:srgbClr val="000000"/>
                </a:solidFill>
              </a:rPr>
              <a:t>How can we adapt the representation for weighted graphs?</a:t>
            </a:r>
            <a:endParaRPr b="0">
              <a:solidFill>
                <a:srgbClr val="000000"/>
              </a:solidFill>
            </a:endParaRPr>
          </a:p>
          <a:p>
            <a:pPr marL="45720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❖"/>
            </a:pPr>
            <a:r>
              <a:rPr lang="en-US" sz="2900" b="0">
                <a:solidFill>
                  <a:srgbClr val="000000"/>
                </a:solidFill>
              </a:rPr>
              <a:t>Store the weight in each cell</a:t>
            </a:r>
            <a:endParaRPr b="0">
              <a:solidFill>
                <a:srgbClr val="000000"/>
              </a:solidFill>
            </a:endParaRPr>
          </a:p>
          <a:p>
            <a:pPr marL="45720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❖"/>
            </a:pPr>
            <a:r>
              <a:rPr lang="en-US" sz="2900" b="0">
                <a:solidFill>
                  <a:srgbClr val="000000"/>
                </a:solidFill>
              </a:rPr>
              <a:t>Need some value to represent ‘not an edge’</a:t>
            </a:r>
            <a:endParaRPr sz="2900" b="0">
              <a:solidFill>
                <a:srgbClr val="000000"/>
              </a:solidFill>
            </a:endParaRPr>
          </a:p>
          <a:p>
            <a:pPr marL="914400" lvl="1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➢"/>
            </a:pPr>
            <a:r>
              <a:rPr lang="en-US" sz="1800"/>
              <a:t>0, -1, or some other value based on how you are using the graph</a:t>
            </a:r>
            <a:endParaRPr sz="1800"/>
          </a:p>
          <a:p>
            <a:pPr marL="914400" lvl="1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➢"/>
            </a:pPr>
            <a:r>
              <a:rPr lang="en-US" sz="1800"/>
              <a:t>Might need to be a separate field if no restrictions on weights</a:t>
            </a:r>
            <a:endParaRPr sz="2900"/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b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2d2ccb2fbe_0_99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Adjacency List</a:t>
            </a:r>
            <a:endParaRPr/>
          </a:p>
        </p:txBody>
      </p:sp>
      <p:sp>
        <p:nvSpPr>
          <p:cNvPr id="654" name="Google Shape;654;g22d2ccb2fbe_0_99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5" name="Google Shape;655;g22d2ccb2fbe_0_99"/>
          <p:cNvSpPr txBox="1">
            <a:spLocks noGrp="1"/>
          </p:cNvSpPr>
          <p:nvPr>
            <p:ph type="ftr" idx="11"/>
          </p:nvPr>
        </p:nvSpPr>
        <p:spPr>
          <a:xfrm>
            <a:off x="3419856" y="7366911"/>
            <a:ext cx="3218700" cy="379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6" name="Google Shape;656;g22d2ccb2fbe_0_99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657" name="Google Shape;657;g22d2ccb2fbe_0_99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 array of length |V| in which each entry stores a list of all adjacent vertices (e.g., linked list)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2d2ccb2fbe_0_614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List</a:t>
            </a:r>
            <a:endParaRPr/>
          </a:p>
        </p:txBody>
      </p:sp>
      <p:sp>
        <p:nvSpPr>
          <p:cNvPr id="663" name="Google Shape;663;g22d2ccb2fbe_0_614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664" name="Google Shape;664;g22d2ccb2fbe_0_6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364" y="2030819"/>
            <a:ext cx="9112102" cy="5178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2d2ccb2fbe_0_150"/>
          <p:cNvSpPr txBox="1">
            <a:spLocks noGrp="1"/>
          </p:cNvSpPr>
          <p:nvPr>
            <p:ph type="sldNum" idx="12"/>
          </p:nvPr>
        </p:nvSpPr>
        <p:spPr>
          <a:xfrm>
            <a:off x="8590808" y="6828550"/>
            <a:ext cx="4608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671" name="Google Shape;671;g22d2ccb2fbe_0_150"/>
          <p:cNvSpPr txBox="1">
            <a:spLocks noGrp="1"/>
          </p:cNvSpPr>
          <p:nvPr>
            <p:ph type="title"/>
          </p:nvPr>
        </p:nvSpPr>
        <p:spPr>
          <a:xfrm>
            <a:off x="1685175" y="1127300"/>
            <a:ext cx="6741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List Properties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2" name="Google Shape;672;g22d2ccb2fbe_0_150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Running time to: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Get a vertex’s out-edges: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Get a vertex’s in-edges: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Decide if some edge exists: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Insert an edge: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Delete an edge: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Space requirements: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Best for sparse or dense graphs?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2d2ccb2fbe_0_188"/>
          <p:cNvSpPr txBox="1">
            <a:spLocks noGrp="1"/>
          </p:cNvSpPr>
          <p:nvPr>
            <p:ph type="title"/>
          </p:nvPr>
        </p:nvSpPr>
        <p:spPr>
          <a:xfrm>
            <a:off x="1596075" y="1307300"/>
            <a:ext cx="68913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Adjacency List Properties</a:t>
            </a:r>
            <a:endParaRPr/>
          </a:p>
        </p:txBody>
      </p:sp>
      <p:sp>
        <p:nvSpPr>
          <p:cNvPr id="679" name="Google Shape;679;g22d2ccb2fbe_0_188"/>
          <p:cNvSpPr txBox="1">
            <a:spLocks noGrp="1"/>
          </p:cNvSpPr>
          <p:nvPr>
            <p:ph type="body" idx="1"/>
          </p:nvPr>
        </p:nvSpPr>
        <p:spPr>
          <a:xfrm>
            <a:off x="1407864" y="2239149"/>
            <a:ext cx="78414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Running time to:</a:t>
            </a:r>
            <a:endParaRPr/>
          </a:p>
          <a:p>
            <a:pPr marL="381000" lvl="0" indent="-241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 sz="2200"/>
              <a:t>Get a vertex’s out-edges: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</a:t>
            </a:r>
            <a:r>
              <a:rPr lang="en-US" sz="2200" i="1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lang="en-US" sz="2200">
                <a:solidFill>
                  <a:schemeClr val="accent2"/>
                </a:solidFill>
              </a:rPr>
              <a:t>where </a:t>
            </a:r>
            <a:r>
              <a:rPr lang="en-US" sz="2200" i="1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>
                <a:solidFill>
                  <a:schemeClr val="accent2"/>
                </a:solidFill>
              </a:rPr>
              <a:t> is out-degree of vertex</a:t>
            </a:r>
            <a:endParaRPr sz="2200"/>
          </a:p>
          <a:p>
            <a:pPr marL="381000" lvl="1" indent="-241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 sz="2200"/>
              <a:t>Get a vertex’s in-edges: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O(|E|) </a:t>
            </a:r>
            <a:r>
              <a:rPr lang="en-US" sz="2200">
                <a:solidFill>
                  <a:schemeClr val="accent2"/>
                </a:solidFill>
              </a:rPr>
              <a:t>(could keep a second adjacency list for this!)</a:t>
            </a:r>
            <a:endParaRPr sz="2000"/>
          </a:p>
          <a:p>
            <a:pPr marL="381000" lvl="0" indent="-241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 sz="2200"/>
              <a:t>Decide if some edge exists: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</a:t>
            </a:r>
            <a:r>
              <a:rPr lang="en-US" sz="2200" i="1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lang="en-US" sz="2200">
                <a:solidFill>
                  <a:schemeClr val="accent2"/>
                </a:solidFill>
              </a:rPr>
              <a:t>where </a:t>
            </a:r>
            <a:r>
              <a:rPr lang="en-US" sz="2200" i="1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>
                <a:solidFill>
                  <a:schemeClr val="accent2"/>
                </a:solidFill>
              </a:rPr>
              <a:t> is out-degree of source</a:t>
            </a:r>
            <a:endParaRPr sz="2200"/>
          </a:p>
          <a:p>
            <a:pPr marL="381000" lvl="0" indent="-241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 sz="2200"/>
              <a:t>Insert an edge: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O(1) </a:t>
            </a:r>
            <a:r>
              <a:rPr lang="en-US" sz="2200">
                <a:solidFill>
                  <a:schemeClr val="accent2"/>
                </a:solidFill>
              </a:rPr>
              <a:t>(unless you need to check if it’s already there)</a:t>
            </a:r>
            <a:endParaRPr sz="2200"/>
          </a:p>
          <a:p>
            <a:pPr marL="381000" lvl="0" indent="-241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 sz="2200"/>
              <a:t>Delete an edge: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</a:t>
            </a:r>
            <a:r>
              <a:rPr lang="en-US" sz="2200" i="1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lang="en-US" sz="2200">
                <a:solidFill>
                  <a:schemeClr val="accent2"/>
                </a:solidFill>
              </a:rPr>
              <a:t>where </a:t>
            </a:r>
            <a:r>
              <a:rPr lang="en-US" sz="2200" i="1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>
                <a:solidFill>
                  <a:schemeClr val="accent2"/>
                </a:solidFill>
              </a:rPr>
              <a:t> is out-degree of source</a:t>
            </a:r>
            <a:endParaRPr sz="2200"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Space requirements: </a:t>
            </a:r>
            <a:r>
              <a:rPr lang="en-US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O(|V|+|E|)</a:t>
            </a:r>
            <a:endParaRPr sz="270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Best for sparse or dense graphs? </a:t>
            </a:r>
            <a:r>
              <a:rPr lang="en-US" sz="2700" i="1">
                <a:solidFill>
                  <a:schemeClr val="accent2"/>
                </a:solidFill>
              </a:rPr>
              <a:t>sparse</a:t>
            </a:r>
            <a:endParaRPr sz="2700" i="1">
              <a:solidFill>
                <a:schemeClr val="accent2"/>
              </a:solidFill>
            </a:endParaRPr>
          </a:p>
          <a:p>
            <a:pPr marL="825500" lvl="1" indent="-152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endParaRPr sz="2700"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endParaRPr sz="2700"/>
          </a:p>
          <a:p>
            <a:pPr marL="825500" lvl="1" indent="-152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endParaRPr sz="2700"/>
          </a:p>
        </p:txBody>
      </p:sp>
      <p:sp>
        <p:nvSpPr>
          <p:cNvPr id="680" name="Google Shape;680;g22d2ccb2fbe_0_188"/>
          <p:cNvSpPr txBox="1">
            <a:spLocks noGrp="1"/>
          </p:cNvSpPr>
          <p:nvPr>
            <p:ph type="dt" idx="10"/>
          </p:nvPr>
        </p:nvSpPr>
        <p:spPr>
          <a:xfrm>
            <a:off x="553212" y="8192110"/>
            <a:ext cx="2544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July 23, 2012</a:t>
            </a:r>
            <a:endParaRPr/>
          </a:p>
        </p:txBody>
      </p:sp>
      <p:sp>
        <p:nvSpPr>
          <p:cNvPr id="681" name="Google Shape;681;g22d2ccb2fbe_0_188"/>
          <p:cNvSpPr txBox="1">
            <a:spLocks noGrp="1"/>
          </p:cNvSpPr>
          <p:nvPr>
            <p:ph type="ftr" idx="11"/>
          </p:nvPr>
        </p:nvSpPr>
        <p:spPr>
          <a:xfrm>
            <a:off x="3761842" y="8192110"/>
            <a:ext cx="35406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 332 Data Abstractions, Summer 2012</a:t>
            </a:r>
            <a:endParaRPr/>
          </a:p>
        </p:txBody>
      </p:sp>
      <p:sp>
        <p:nvSpPr>
          <p:cNvPr id="682" name="Google Shape;682;g22d2ccb2fbe_0_188"/>
          <p:cNvSpPr txBox="1">
            <a:spLocks noGrp="1"/>
          </p:cNvSpPr>
          <p:nvPr>
            <p:ph type="sldNum" idx="12"/>
          </p:nvPr>
        </p:nvSpPr>
        <p:spPr>
          <a:xfrm>
            <a:off x="9449867" y="7739014"/>
            <a:ext cx="299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2d2ccb2fbe_0_197"/>
          <p:cNvSpPr txBox="1">
            <a:spLocks noGrp="1"/>
          </p:cNvSpPr>
          <p:nvPr>
            <p:ph type="title"/>
          </p:nvPr>
        </p:nvSpPr>
        <p:spPr>
          <a:xfrm>
            <a:off x="2809524" y="1127300"/>
            <a:ext cx="51729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Undirected Graphs</a:t>
            </a:r>
            <a:endParaRPr/>
          </a:p>
        </p:txBody>
      </p:sp>
      <p:sp>
        <p:nvSpPr>
          <p:cNvPr id="689" name="Google Shape;689;g22d2ccb2fbe_0_197"/>
          <p:cNvSpPr txBox="1">
            <a:spLocks noGrp="1"/>
          </p:cNvSpPr>
          <p:nvPr>
            <p:ph type="body" idx="1"/>
          </p:nvPr>
        </p:nvSpPr>
        <p:spPr>
          <a:xfrm>
            <a:off x="765544" y="2456205"/>
            <a:ext cx="8612372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lists also work well for undirected graphs with one caveat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Put each edge in two lists to support efficient "get all neighbors"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2d2ccb2fbe_0_257"/>
          <p:cNvSpPr txBox="1">
            <a:spLocks noGrp="1"/>
          </p:cNvSpPr>
          <p:nvPr>
            <p:ph type="title"/>
          </p:nvPr>
        </p:nvSpPr>
        <p:spPr>
          <a:xfrm>
            <a:off x="3090485" y="1277595"/>
            <a:ext cx="48834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Which is better?</a:t>
            </a:r>
            <a:endParaRPr/>
          </a:p>
        </p:txBody>
      </p:sp>
      <p:sp>
        <p:nvSpPr>
          <p:cNvPr id="695" name="Google Shape;695;g22d2ccb2fbe_0_257"/>
          <p:cNvSpPr txBox="1">
            <a:spLocks noGrp="1"/>
          </p:cNvSpPr>
          <p:nvPr>
            <p:ph type="body" idx="1"/>
          </p:nvPr>
        </p:nvSpPr>
        <p:spPr>
          <a:xfrm>
            <a:off x="1427664" y="2783699"/>
            <a:ext cx="78414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7500"/>
              <a:buNone/>
            </a:pPr>
            <a:r>
              <a:rPr lang="en-US"/>
              <a:t>Graphs are often sparse</a:t>
            </a:r>
            <a:endParaRPr/>
          </a:p>
          <a:p>
            <a:pPr marL="3810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37500"/>
              <a:buNone/>
            </a:pPr>
            <a:r>
              <a:rPr lang="en-US"/>
              <a:t>Streets form grids</a:t>
            </a:r>
            <a:endParaRPr/>
          </a:p>
          <a:p>
            <a:pPr marL="3810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37500"/>
              <a:buNone/>
            </a:pPr>
            <a:r>
              <a:rPr lang="en-US"/>
              <a:t>Airlines rarely fly to all cities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375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37500"/>
              <a:buNone/>
            </a:pPr>
            <a:r>
              <a:rPr lang="en-US"/>
              <a:t>Adjacency lists should generally be your default choice</a:t>
            </a:r>
            <a:endParaRPr/>
          </a:p>
          <a:p>
            <a:pPr marL="3810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37500"/>
              <a:buNone/>
            </a:pPr>
            <a:r>
              <a:rPr lang="en-US"/>
              <a:t>Slower performance compensated by greater space savings</a:t>
            </a:r>
            <a:endParaRPr/>
          </a:p>
        </p:txBody>
      </p:sp>
      <p:sp>
        <p:nvSpPr>
          <p:cNvPr id="696" name="Google Shape;696;g22d2ccb2fbe_0_257"/>
          <p:cNvSpPr txBox="1">
            <a:spLocks noGrp="1"/>
          </p:cNvSpPr>
          <p:nvPr>
            <p:ph type="dt" idx="10"/>
          </p:nvPr>
        </p:nvSpPr>
        <p:spPr>
          <a:xfrm>
            <a:off x="553212" y="8192110"/>
            <a:ext cx="2544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July 23, 2012</a:t>
            </a:r>
            <a:endParaRPr/>
          </a:p>
        </p:txBody>
      </p:sp>
      <p:sp>
        <p:nvSpPr>
          <p:cNvPr id="697" name="Google Shape;697;g22d2ccb2fbe_0_257"/>
          <p:cNvSpPr txBox="1">
            <a:spLocks noGrp="1"/>
          </p:cNvSpPr>
          <p:nvPr>
            <p:ph type="ftr" idx="11"/>
          </p:nvPr>
        </p:nvSpPr>
        <p:spPr>
          <a:xfrm>
            <a:off x="3761842" y="8192110"/>
            <a:ext cx="35406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 332 Data Abstractions, Summer 2012</a:t>
            </a:r>
            <a:endParaRPr/>
          </a:p>
        </p:txBody>
      </p:sp>
      <p:sp>
        <p:nvSpPr>
          <p:cNvPr id="698" name="Google Shape;698;g22d2ccb2fbe_0_257"/>
          <p:cNvSpPr txBox="1">
            <a:spLocks noGrp="1"/>
          </p:cNvSpPr>
          <p:nvPr>
            <p:ph type="sldNum" idx="12"/>
          </p:nvPr>
        </p:nvSpPr>
        <p:spPr>
          <a:xfrm>
            <a:off x="9449867" y="7739014"/>
            <a:ext cx="299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2d2ccb2fbe_0_628"/>
          <p:cNvSpPr txBox="1">
            <a:spLocks noGrp="1"/>
          </p:cNvSpPr>
          <p:nvPr>
            <p:ph type="title"/>
          </p:nvPr>
        </p:nvSpPr>
        <p:spPr>
          <a:xfrm>
            <a:off x="1822425" y="1127300"/>
            <a:ext cx="646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 Representations</a:t>
            </a:r>
            <a:endParaRPr/>
          </a:p>
        </p:txBody>
      </p:sp>
      <p:sp>
        <p:nvSpPr>
          <p:cNvPr id="704" name="Google Shape;704;g22d2ccb2fbe_0_628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 there any other graph representation?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Incidence Matrix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d2ccb2fbe_0_28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 simple graph</a:t>
            </a:r>
            <a:endParaRPr>
              <a:solidFill>
                <a:srgbClr val="003366"/>
              </a:solidFill>
            </a:endParaRPr>
          </a:p>
        </p:txBody>
      </p:sp>
      <p:sp>
        <p:nvSpPr>
          <p:cNvPr id="86" name="Google Shape;86;g22d2ccb2fbe_0_28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What is the maximum number of edges in a simple graph G = (V, E)?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5"/>
          <p:cNvSpPr txBox="1"/>
          <p:nvPr/>
        </p:nvSpPr>
        <p:spPr>
          <a:xfrm>
            <a:off x="1063256" y="2420859"/>
            <a:ext cx="8431617" cy="140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425" rIns="0" bIns="0" anchor="t" anchorCtr="0">
            <a:spAutoFit/>
          </a:bodyPr>
          <a:lstStyle/>
          <a:p>
            <a:pPr marL="356870" marR="5080" lvl="0" indent="-344805" algn="l" rtl="0">
              <a:lnSpc>
                <a:spcPct val="151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6.	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subgraph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a graph 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V, E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is a graph H = (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W, F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 where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 </a:t>
            </a:r>
            <a:r>
              <a:rPr lang="en-US" sz="32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⊆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32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⊆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5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5"/>
          <p:cNvSpPr txBox="1"/>
          <p:nvPr/>
        </p:nvSpPr>
        <p:spPr>
          <a:xfrm>
            <a:off x="3791051" y="1182141"/>
            <a:ext cx="240030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Subgraph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6"/>
          <p:cNvSpPr txBox="1">
            <a:spLocks noGrp="1"/>
          </p:cNvSpPr>
          <p:nvPr>
            <p:ph type="title"/>
          </p:nvPr>
        </p:nvSpPr>
        <p:spPr>
          <a:xfrm>
            <a:off x="2369832" y="1069365"/>
            <a:ext cx="53911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C</a:t>
            </a:r>
            <a:r>
              <a:rPr lang="en-US" sz="3975" baseline="-25000">
                <a:solidFill>
                  <a:srgbClr val="003366"/>
                </a:solidFill>
              </a:rPr>
              <a:t>5 </a:t>
            </a:r>
            <a:r>
              <a:rPr lang="en-US" sz="4000">
                <a:solidFill>
                  <a:srgbClr val="003366"/>
                </a:solidFill>
              </a:rPr>
              <a:t>is a subgraph of K</a:t>
            </a:r>
            <a:r>
              <a:rPr lang="en-US" sz="3975" baseline="-25000">
                <a:solidFill>
                  <a:srgbClr val="003366"/>
                </a:solidFill>
              </a:rPr>
              <a:t>5</a:t>
            </a:r>
            <a:endParaRPr sz="3975" baseline="-25000"/>
          </a:p>
        </p:txBody>
      </p:sp>
      <p:grpSp>
        <p:nvGrpSpPr>
          <p:cNvPr id="717" name="Google Shape;717;p26"/>
          <p:cNvGrpSpPr/>
          <p:nvPr/>
        </p:nvGrpSpPr>
        <p:grpSpPr>
          <a:xfrm>
            <a:off x="1725167" y="2508504"/>
            <a:ext cx="6209158" cy="3139439"/>
            <a:chOff x="1725167" y="2508504"/>
            <a:chExt cx="6209158" cy="3139439"/>
          </a:xfrm>
        </p:grpSpPr>
        <p:sp>
          <p:nvSpPr>
            <p:cNvPr id="718" name="Google Shape;718;p26"/>
            <p:cNvSpPr/>
            <p:nvPr/>
          </p:nvSpPr>
          <p:spPr>
            <a:xfrm>
              <a:off x="5778995" y="4443983"/>
              <a:ext cx="393700" cy="969644"/>
            </a:xfrm>
            <a:custGeom>
              <a:avLst/>
              <a:gdLst/>
              <a:ahLst/>
              <a:cxnLst/>
              <a:rect l="l" t="t" r="r" b="b"/>
              <a:pathLst>
                <a:path w="393700" h="969645" extrusionOk="0">
                  <a:moveTo>
                    <a:pt x="27432" y="0"/>
                  </a:moveTo>
                  <a:lnTo>
                    <a:pt x="0" y="9143"/>
                  </a:lnTo>
                  <a:lnTo>
                    <a:pt x="365760" y="969276"/>
                  </a:lnTo>
                  <a:lnTo>
                    <a:pt x="393204" y="96011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9" name="Google Shape;719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78167" y="3575304"/>
              <a:ext cx="240779" cy="243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0" name="Google Shape;720;p26"/>
            <p:cNvSpPr/>
            <p:nvPr/>
          </p:nvSpPr>
          <p:spPr>
            <a:xfrm>
              <a:off x="6303251" y="5550408"/>
              <a:ext cx="1066800" cy="27940"/>
            </a:xfrm>
            <a:custGeom>
              <a:avLst/>
              <a:gdLst/>
              <a:ahLst/>
              <a:cxnLst/>
              <a:rect l="l" t="t" r="r" b="b"/>
              <a:pathLst>
                <a:path w="1066800" h="27939" extrusionOk="0">
                  <a:moveTo>
                    <a:pt x="1066787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066787" y="27432"/>
                  </a:lnTo>
                  <a:lnTo>
                    <a:pt x="10667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1" name="Google Shape;721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87555" y="4337304"/>
              <a:ext cx="240791" cy="243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2" name="Google Shape;722;p26"/>
            <p:cNvSpPr/>
            <p:nvPr/>
          </p:nvSpPr>
          <p:spPr>
            <a:xfrm>
              <a:off x="6827520" y="3724655"/>
              <a:ext cx="1106805" cy="1752600"/>
            </a:xfrm>
            <a:custGeom>
              <a:avLst/>
              <a:gdLst/>
              <a:ahLst/>
              <a:cxnLst/>
              <a:rect l="l" t="t" r="r" b="b"/>
              <a:pathLst>
                <a:path w="1106804" h="1752600" extrusionOk="0">
                  <a:moveTo>
                    <a:pt x="1106424" y="694944"/>
                  </a:moveTo>
                  <a:lnTo>
                    <a:pt x="1103376" y="679716"/>
                  </a:lnTo>
                  <a:lnTo>
                    <a:pt x="1100328" y="667512"/>
                  </a:lnTo>
                  <a:lnTo>
                    <a:pt x="1085075" y="637032"/>
                  </a:lnTo>
                  <a:lnTo>
                    <a:pt x="1082027" y="630936"/>
                  </a:lnTo>
                  <a:lnTo>
                    <a:pt x="1071867" y="618744"/>
                  </a:lnTo>
                  <a:lnTo>
                    <a:pt x="1066800" y="612648"/>
                  </a:lnTo>
                  <a:lnTo>
                    <a:pt x="1066800" y="609600"/>
                  </a:lnTo>
                  <a:lnTo>
                    <a:pt x="1058278" y="603516"/>
                  </a:lnTo>
                  <a:lnTo>
                    <a:pt x="1045451" y="594360"/>
                  </a:lnTo>
                  <a:lnTo>
                    <a:pt x="1027176" y="585228"/>
                  </a:lnTo>
                  <a:lnTo>
                    <a:pt x="1021080" y="582180"/>
                  </a:lnTo>
                  <a:lnTo>
                    <a:pt x="996683" y="576072"/>
                  </a:lnTo>
                  <a:lnTo>
                    <a:pt x="981443" y="573024"/>
                  </a:lnTo>
                  <a:lnTo>
                    <a:pt x="969251" y="573024"/>
                  </a:lnTo>
                  <a:lnTo>
                    <a:pt x="957059" y="576072"/>
                  </a:lnTo>
                  <a:lnTo>
                    <a:pt x="941819" y="579120"/>
                  </a:lnTo>
                  <a:lnTo>
                    <a:pt x="896099" y="600468"/>
                  </a:lnTo>
                  <a:lnTo>
                    <a:pt x="863777" y="634136"/>
                  </a:lnTo>
                  <a:lnTo>
                    <a:pt x="18275" y="0"/>
                  </a:lnTo>
                  <a:lnTo>
                    <a:pt x="0" y="21336"/>
                  </a:lnTo>
                  <a:lnTo>
                    <a:pt x="851204" y="659752"/>
                  </a:lnTo>
                  <a:lnTo>
                    <a:pt x="847331" y="667512"/>
                  </a:lnTo>
                  <a:lnTo>
                    <a:pt x="841248" y="682752"/>
                  </a:lnTo>
                  <a:lnTo>
                    <a:pt x="838200" y="694944"/>
                  </a:lnTo>
                  <a:lnTo>
                    <a:pt x="835152" y="710184"/>
                  </a:lnTo>
                  <a:lnTo>
                    <a:pt x="835152" y="737628"/>
                  </a:lnTo>
                  <a:lnTo>
                    <a:pt x="847331" y="777252"/>
                  </a:lnTo>
                  <a:lnTo>
                    <a:pt x="874776" y="819912"/>
                  </a:lnTo>
                  <a:lnTo>
                    <a:pt x="888123" y="829462"/>
                  </a:lnTo>
                  <a:lnTo>
                    <a:pt x="868680" y="822960"/>
                  </a:lnTo>
                  <a:lnTo>
                    <a:pt x="573024" y="1743468"/>
                  </a:lnTo>
                  <a:lnTo>
                    <a:pt x="600443" y="1752600"/>
                  </a:lnTo>
                  <a:lnTo>
                    <a:pt x="895299" y="834593"/>
                  </a:lnTo>
                  <a:lnTo>
                    <a:pt x="896099" y="835152"/>
                  </a:lnTo>
                  <a:lnTo>
                    <a:pt x="896099" y="838200"/>
                  </a:lnTo>
                  <a:lnTo>
                    <a:pt x="908304" y="844296"/>
                  </a:lnTo>
                  <a:lnTo>
                    <a:pt x="920483" y="847344"/>
                  </a:lnTo>
                  <a:lnTo>
                    <a:pt x="932675" y="853440"/>
                  </a:lnTo>
                  <a:lnTo>
                    <a:pt x="944880" y="856488"/>
                  </a:lnTo>
                  <a:lnTo>
                    <a:pt x="984504" y="856488"/>
                  </a:lnTo>
                  <a:lnTo>
                    <a:pt x="999731" y="853440"/>
                  </a:lnTo>
                  <a:lnTo>
                    <a:pt x="1011923" y="850404"/>
                  </a:lnTo>
                  <a:lnTo>
                    <a:pt x="1024128" y="844296"/>
                  </a:lnTo>
                  <a:lnTo>
                    <a:pt x="1045451" y="829068"/>
                  </a:lnTo>
                  <a:lnTo>
                    <a:pt x="1048499" y="829068"/>
                  </a:lnTo>
                  <a:lnTo>
                    <a:pt x="1066800" y="810780"/>
                  </a:lnTo>
                  <a:lnTo>
                    <a:pt x="1071156" y="804672"/>
                  </a:lnTo>
                  <a:lnTo>
                    <a:pt x="1082027" y="789432"/>
                  </a:lnTo>
                  <a:lnTo>
                    <a:pt x="1085075" y="789432"/>
                  </a:lnTo>
                  <a:lnTo>
                    <a:pt x="1097280" y="765048"/>
                  </a:lnTo>
                  <a:lnTo>
                    <a:pt x="1103376" y="734580"/>
                  </a:lnTo>
                  <a:lnTo>
                    <a:pt x="1106424" y="722388"/>
                  </a:lnTo>
                  <a:lnTo>
                    <a:pt x="1106424" y="6949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3" name="Google Shape;723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68555" y="5404104"/>
              <a:ext cx="240791" cy="243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4" name="Google Shape;724;p26"/>
            <p:cNvSpPr/>
            <p:nvPr/>
          </p:nvSpPr>
          <p:spPr>
            <a:xfrm>
              <a:off x="5836907" y="3648456"/>
              <a:ext cx="1009015" cy="783590"/>
            </a:xfrm>
            <a:custGeom>
              <a:avLst/>
              <a:gdLst/>
              <a:ahLst/>
              <a:cxnLst/>
              <a:rect l="l" t="t" r="r" b="b"/>
              <a:pathLst>
                <a:path w="1009015" h="783589" extrusionOk="0">
                  <a:moveTo>
                    <a:pt x="990612" y="0"/>
                  </a:moveTo>
                  <a:lnTo>
                    <a:pt x="0" y="762000"/>
                  </a:lnTo>
                  <a:lnTo>
                    <a:pt x="18287" y="783336"/>
                  </a:lnTo>
                  <a:lnTo>
                    <a:pt x="1008888" y="21336"/>
                  </a:lnTo>
                  <a:lnTo>
                    <a:pt x="9906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5" name="Google Shape;725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87767" y="5404104"/>
              <a:ext cx="240779" cy="243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6" name="Google Shape;726;p26"/>
            <p:cNvSpPr/>
            <p:nvPr/>
          </p:nvSpPr>
          <p:spPr>
            <a:xfrm>
              <a:off x="1828799" y="3505200"/>
              <a:ext cx="381000" cy="844550"/>
            </a:xfrm>
            <a:custGeom>
              <a:avLst/>
              <a:gdLst/>
              <a:ahLst/>
              <a:cxnLst/>
              <a:rect l="l" t="t" r="r" b="b"/>
              <a:pathLst>
                <a:path w="381000" h="844550" extrusionOk="0">
                  <a:moveTo>
                    <a:pt x="27419" y="0"/>
                  </a:moveTo>
                  <a:lnTo>
                    <a:pt x="0" y="12191"/>
                  </a:lnTo>
                  <a:lnTo>
                    <a:pt x="353568" y="844296"/>
                  </a:lnTo>
                  <a:lnTo>
                    <a:pt x="381000" y="832103"/>
                  </a:lnTo>
                  <a:lnTo>
                    <a:pt x="274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7" name="Google Shape;727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15767" y="2508504"/>
              <a:ext cx="240779" cy="243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8" name="Google Shape;728;p26"/>
            <p:cNvSpPr/>
            <p:nvPr/>
          </p:nvSpPr>
          <p:spPr>
            <a:xfrm>
              <a:off x="2340851" y="4483608"/>
              <a:ext cx="1066800" cy="27940"/>
            </a:xfrm>
            <a:custGeom>
              <a:avLst/>
              <a:gdLst/>
              <a:ahLst/>
              <a:cxnLst/>
              <a:rect l="l" t="t" r="r" b="b"/>
              <a:pathLst>
                <a:path w="1066800" h="27939" extrusionOk="0">
                  <a:moveTo>
                    <a:pt x="106679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066799" y="27432"/>
                  </a:lnTo>
                  <a:lnTo>
                    <a:pt x="1066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9" name="Google Shape;729;p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725167" y="3270504"/>
              <a:ext cx="240779" cy="243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0" name="Google Shape;730;p26"/>
            <p:cNvSpPr/>
            <p:nvPr/>
          </p:nvSpPr>
          <p:spPr>
            <a:xfrm>
              <a:off x="2865107" y="2657855"/>
              <a:ext cx="1106805" cy="1752600"/>
            </a:xfrm>
            <a:custGeom>
              <a:avLst/>
              <a:gdLst/>
              <a:ahLst/>
              <a:cxnLst/>
              <a:rect l="l" t="t" r="r" b="b"/>
              <a:pathLst>
                <a:path w="1106804" h="1752600" extrusionOk="0">
                  <a:moveTo>
                    <a:pt x="1106424" y="694944"/>
                  </a:moveTo>
                  <a:lnTo>
                    <a:pt x="1103376" y="679716"/>
                  </a:lnTo>
                  <a:lnTo>
                    <a:pt x="1100340" y="667512"/>
                  </a:lnTo>
                  <a:lnTo>
                    <a:pt x="1085100" y="637032"/>
                  </a:lnTo>
                  <a:lnTo>
                    <a:pt x="1082052" y="630936"/>
                  </a:lnTo>
                  <a:lnTo>
                    <a:pt x="1071880" y="618744"/>
                  </a:lnTo>
                  <a:lnTo>
                    <a:pt x="1066800" y="612648"/>
                  </a:lnTo>
                  <a:lnTo>
                    <a:pt x="1066800" y="609600"/>
                  </a:lnTo>
                  <a:lnTo>
                    <a:pt x="1058278" y="603516"/>
                  </a:lnTo>
                  <a:lnTo>
                    <a:pt x="1045476" y="594360"/>
                  </a:lnTo>
                  <a:lnTo>
                    <a:pt x="1027188" y="585228"/>
                  </a:lnTo>
                  <a:lnTo>
                    <a:pt x="1021092" y="582180"/>
                  </a:lnTo>
                  <a:lnTo>
                    <a:pt x="996696" y="576072"/>
                  </a:lnTo>
                  <a:lnTo>
                    <a:pt x="981456" y="573024"/>
                  </a:lnTo>
                  <a:lnTo>
                    <a:pt x="969276" y="573024"/>
                  </a:lnTo>
                  <a:lnTo>
                    <a:pt x="957072" y="576072"/>
                  </a:lnTo>
                  <a:lnTo>
                    <a:pt x="941832" y="579120"/>
                  </a:lnTo>
                  <a:lnTo>
                    <a:pt x="896112" y="600468"/>
                  </a:lnTo>
                  <a:lnTo>
                    <a:pt x="863790" y="634136"/>
                  </a:lnTo>
                  <a:lnTo>
                    <a:pt x="18288" y="0"/>
                  </a:lnTo>
                  <a:lnTo>
                    <a:pt x="0" y="21336"/>
                  </a:lnTo>
                  <a:lnTo>
                    <a:pt x="851217" y="659765"/>
                  </a:lnTo>
                  <a:lnTo>
                    <a:pt x="847344" y="667512"/>
                  </a:lnTo>
                  <a:lnTo>
                    <a:pt x="841248" y="682752"/>
                  </a:lnTo>
                  <a:lnTo>
                    <a:pt x="838200" y="694944"/>
                  </a:lnTo>
                  <a:lnTo>
                    <a:pt x="835164" y="710184"/>
                  </a:lnTo>
                  <a:lnTo>
                    <a:pt x="835164" y="737628"/>
                  </a:lnTo>
                  <a:lnTo>
                    <a:pt x="847344" y="777252"/>
                  </a:lnTo>
                  <a:lnTo>
                    <a:pt x="874776" y="819912"/>
                  </a:lnTo>
                  <a:lnTo>
                    <a:pt x="888123" y="829462"/>
                  </a:lnTo>
                  <a:lnTo>
                    <a:pt x="868692" y="822960"/>
                  </a:lnTo>
                  <a:lnTo>
                    <a:pt x="573024" y="1743468"/>
                  </a:lnTo>
                  <a:lnTo>
                    <a:pt x="600456" y="1752600"/>
                  </a:lnTo>
                  <a:lnTo>
                    <a:pt x="895311" y="834593"/>
                  </a:lnTo>
                  <a:lnTo>
                    <a:pt x="896112" y="835152"/>
                  </a:lnTo>
                  <a:lnTo>
                    <a:pt x="896112" y="838200"/>
                  </a:lnTo>
                  <a:lnTo>
                    <a:pt x="908316" y="844296"/>
                  </a:lnTo>
                  <a:lnTo>
                    <a:pt x="920496" y="847344"/>
                  </a:lnTo>
                  <a:lnTo>
                    <a:pt x="932688" y="853452"/>
                  </a:lnTo>
                  <a:lnTo>
                    <a:pt x="944892" y="856488"/>
                  </a:lnTo>
                  <a:lnTo>
                    <a:pt x="984516" y="856488"/>
                  </a:lnTo>
                  <a:lnTo>
                    <a:pt x="999744" y="853452"/>
                  </a:lnTo>
                  <a:lnTo>
                    <a:pt x="1011936" y="850404"/>
                  </a:lnTo>
                  <a:lnTo>
                    <a:pt x="1024140" y="844296"/>
                  </a:lnTo>
                  <a:lnTo>
                    <a:pt x="1045476" y="829068"/>
                  </a:lnTo>
                  <a:lnTo>
                    <a:pt x="1048512" y="829068"/>
                  </a:lnTo>
                  <a:lnTo>
                    <a:pt x="1066800" y="810780"/>
                  </a:lnTo>
                  <a:lnTo>
                    <a:pt x="1071156" y="804672"/>
                  </a:lnTo>
                  <a:lnTo>
                    <a:pt x="1082052" y="789432"/>
                  </a:lnTo>
                  <a:lnTo>
                    <a:pt x="1085088" y="789432"/>
                  </a:lnTo>
                  <a:lnTo>
                    <a:pt x="1097292" y="765048"/>
                  </a:lnTo>
                  <a:lnTo>
                    <a:pt x="1103376" y="734580"/>
                  </a:lnTo>
                  <a:lnTo>
                    <a:pt x="1106424" y="722376"/>
                  </a:lnTo>
                  <a:lnTo>
                    <a:pt x="1106424" y="6949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1" name="Google Shape;731;p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06167" y="4337304"/>
              <a:ext cx="240779" cy="243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26"/>
            <p:cNvSpPr/>
            <p:nvPr/>
          </p:nvSpPr>
          <p:spPr>
            <a:xfrm>
              <a:off x="1874507" y="2581656"/>
              <a:ext cx="1009015" cy="783590"/>
            </a:xfrm>
            <a:custGeom>
              <a:avLst/>
              <a:gdLst/>
              <a:ahLst/>
              <a:cxnLst/>
              <a:rect l="l" t="t" r="r" b="b"/>
              <a:pathLst>
                <a:path w="1009014" h="783589" extrusionOk="0">
                  <a:moveTo>
                    <a:pt x="990600" y="0"/>
                  </a:moveTo>
                  <a:lnTo>
                    <a:pt x="0" y="762000"/>
                  </a:lnTo>
                  <a:lnTo>
                    <a:pt x="18287" y="783336"/>
                  </a:lnTo>
                  <a:lnTo>
                    <a:pt x="1008888" y="21336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3" name="Google Shape;733;p2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325355" y="4337304"/>
              <a:ext cx="240804" cy="243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4" name="Google Shape;734;p26"/>
            <p:cNvSpPr/>
            <p:nvPr/>
          </p:nvSpPr>
          <p:spPr>
            <a:xfrm>
              <a:off x="1822691" y="2511551"/>
              <a:ext cx="1996439" cy="2066925"/>
            </a:xfrm>
            <a:custGeom>
              <a:avLst/>
              <a:gdLst/>
              <a:ahLst/>
              <a:cxnLst/>
              <a:rect l="l" t="t" r="r" b="b"/>
              <a:pathLst>
                <a:path w="1996439" h="2066925" extrusionOk="0">
                  <a:moveTo>
                    <a:pt x="1996440" y="853440"/>
                  </a:moveTo>
                  <a:lnTo>
                    <a:pt x="1981200" y="832104"/>
                  </a:lnTo>
                  <a:lnTo>
                    <a:pt x="1377696" y="1234440"/>
                  </a:lnTo>
                  <a:lnTo>
                    <a:pt x="1352524" y="1149489"/>
                  </a:lnTo>
                  <a:lnTo>
                    <a:pt x="1352524" y="1251229"/>
                  </a:lnTo>
                  <a:lnTo>
                    <a:pt x="977722" y="1501089"/>
                  </a:lnTo>
                  <a:lnTo>
                    <a:pt x="951420" y="1484807"/>
                  </a:lnTo>
                  <a:lnTo>
                    <a:pt x="951420" y="1518627"/>
                  </a:lnTo>
                  <a:lnTo>
                    <a:pt x="415671" y="1875790"/>
                  </a:lnTo>
                  <a:lnTo>
                    <a:pt x="612813" y="1309014"/>
                  </a:lnTo>
                  <a:lnTo>
                    <a:pt x="951420" y="1518627"/>
                  </a:lnTo>
                  <a:lnTo>
                    <a:pt x="951420" y="1484807"/>
                  </a:lnTo>
                  <a:lnTo>
                    <a:pt x="622490" y="1281188"/>
                  </a:lnTo>
                  <a:lnTo>
                    <a:pt x="770204" y="856488"/>
                  </a:lnTo>
                  <a:lnTo>
                    <a:pt x="1235557" y="856488"/>
                  </a:lnTo>
                  <a:lnTo>
                    <a:pt x="1352524" y="1251229"/>
                  </a:lnTo>
                  <a:lnTo>
                    <a:pt x="1352524" y="1149489"/>
                  </a:lnTo>
                  <a:lnTo>
                    <a:pt x="1265707" y="856488"/>
                  </a:lnTo>
                  <a:lnTo>
                    <a:pt x="1911108" y="856488"/>
                  </a:lnTo>
                  <a:lnTo>
                    <a:pt x="1911108" y="829056"/>
                  </a:lnTo>
                  <a:lnTo>
                    <a:pt x="1257579" y="829056"/>
                  </a:lnTo>
                  <a:lnTo>
                    <a:pt x="1011936" y="0"/>
                  </a:lnTo>
                  <a:lnTo>
                    <a:pt x="984504" y="9156"/>
                  </a:lnTo>
                  <a:lnTo>
                    <a:pt x="1227429" y="829056"/>
                  </a:lnTo>
                  <a:lnTo>
                    <a:pt x="779754" y="829056"/>
                  </a:lnTo>
                  <a:lnTo>
                    <a:pt x="1011936" y="161556"/>
                  </a:lnTo>
                  <a:lnTo>
                    <a:pt x="984504" y="152400"/>
                  </a:lnTo>
                  <a:lnTo>
                    <a:pt x="749134" y="829056"/>
                  </a:lnTo>
                  <a:lnTo>
                    <a:pt x="6108" y="829056"/>
                  </a:lnTo>
                  <a:lnTo>
                    <a:pt x="6108" y="856488"/>
                  </a:lnTo>
                  <a:lnTo>
                    <a:pt x="739597" y="856488"/>
                  </a:lnTo>
                  <a:lnTo>
                    <a:pt x="597306" y="1265593"/>
                  </a:lnTo>
                  <a:lnTo>
                    <a:pt x="15240" y="905256"/>
                  </a:lnTo>
                  <a:lnTo>
                    <a:pt x="0" y="929640"/>
                  </a:lnTo>
                  <a:lnTo>
                    <a:pt x="587616" y="1293418"/>
                  </a:lnTo>
                  <a:lnTo>
                    <a:pt x="374904" y="1905000"/>
                  </a:lnTo>
                  <a:lnTo>
                    <a:pt x="388620" y="1909572"/>
                  </a:lnTo>
                  <a:lnTo>
                    <a:pt x="396240" y="1920240"/>
                  </a:lnTo>
                  <a:lnTo>
                    <a:pt x="975918" y="1533791"/>
                  </a:lnTo>
                  <a:lnTo>
                    <a:pt x="1539646" y="1882762"/>
                  </a:lnTo>
                  <a:lnTo>
                    <a:pt x="1594104" y="2066544"/>
                  </a:lnTo>
                  <a:lnTo>
                    <a:pt x="1621536" y="2057400"/>
                  </a:lnTo>
                  <a:lnTo>
                    <a:pt x="1576552" y="1905609"/>
                  </a:lnTo>
                  <a:lnTo>
                    <a:pt x="1600200" y="1920240"/>
                  </a:lnTo>
                  <a:lnTo>
                    <a:pt x="1615440" y="1895856"/>
                  </a:lnTo>
                  <a:lnTo>
                    <a:pt x="1564284" y="1864194"/>
                  </a:lnTo>
                  <a:lnTo>
                    <a:pt x="1527365" y="1739607"/>
                  </a:lnTo>
                  <a:lnTo>
                    <a:pt x="1527365" y="1841347"/>
                  </a:lnTo>
                  <a:lnTo>
                    <a:pt x="1002220" y="1516253"/>
                  </a:lnTo>
                  <a:lnTo>
                    <a:pt x="1360309" y="1277531"/>
                  </a:lnTo>
                  <a:lnTo>
                    <a:pt x="1527365" y="1841347"/>
                  </a:lnTo>
                  <a:lnTo>
                    <a:pt x="1527365" y="1739607"/>
                  </a:lnTo>
                  <a:lnTo>
                    <a:pt x="1385481" y="1260741"/>
                  </a:lnTo>
                  <a:lnTo>
                    <a:pt x="1996440" y="8534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5" name="Google Shape;735;p26"/>
          <p:cNvSpPr txBox="1"/>
          <p:nvPr/>
        </p:nvSpPr>
        <p:spPr>
          <a:xfrm>
            <a:off x="6615683" y="5967476"/>
            <a:ext cx="40957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6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6"/>
          <p:cNvSpPr txBox="1"/>
          <p:nvPr/>
        </p:nvSpPr>
        <p:spPr>
          <a:xfrm>
            <a:off x="2631948" y="4824463"/>
            <a:ext cx="40957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7"/>
          <p:cNvSpPr txBox="1"/>
          <p:nvPr/>
        </p:nvSpPr>
        <p:spPr>
          <a:xfrm>
            <a:off x="956930" y="2442181"/>
            <a:ext cx="8059479" cy="344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0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7.	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union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2 simple graphs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2270" marR="0" lvl="0" indent="0" algn="l" rtl="0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	and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is the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635" marR="104139" lvl="0" indent="0" algn="l" rtl="0">
              <a:lnSpc>
                <a:spcPct val="155937"/>
              </a:lnSpc>
              <a:spcBef>
                <a:spcPts val="7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graph with vertex set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32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∪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edge set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32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∪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	The union is  denoted by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32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∪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"/>
          <p:cNvSpPr txBox="1">
            <a:spLocks noGrp="1"/>
          </p:cNvSpPr>
          <p:nvPr>
            <p:ph type="title"/>
          </p:nvPr>
        </p:nvSpPr>
        <p:spPr>
          <a:xfrm>
            <a:off x="4257230" y="1182128"/>
            <a:ext cx="146494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Union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8"/>
          <p:cNvSpPr txBox="1"/>
          <p:nvPr/>
        </p:nvSpPr>
        <p:spPr>
          <a:xfrm>
            <a:off x="8616188" y="6811797"/>
            <a:ext cx="220979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8"/>
          <p:cNvSpPr txBox="1">
            <a:spLocks noGrp="1"/>
          </p:cNvSpPr>
          <p:nvPr>
            <p:ph type="title"/>
          </p:nvPr>
        </p:nvSpPr>
        <p:spPr>
          <a:xfrm>
            <a:off x="1696720" y="1069365"/>
            <a:ext cx="70586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990033"/>
                </a:solidFill>
              </a:rPr>
              <a:t>W</a:t>
            </a:r>
            <a:r>
              <a:rPr lang="en-US" sz="3975" baseline="-25000">
                <a:solidFill>
                  <a:srgbClr val="990033"/>
                </a:solidFill>
              </a:rPr>
              <a:t>5 </a:t>
            </a:r>
            <a:r>
              <a:rPr lang="en-US" sz="4000">
                <a:solidFill>
                  <a:srgbClr val="003366"/>
                </a:solidFill>
              </a:rPr>
              <a:t>is the union of </a:t>
            </a:r>
            <a:r>
              <a:rPr lang="en-US" sz="4000">
                <a:solidFill>
                  <a:srgbClr val="000000"/>
                </a:solidFill>
              </a:rPr>
              <a:t>S</a:t>
            </a:r>
            <a:r>
              <a:rPr lang="en-US" sz="3975" baseline="-25000">
                <a:solidFill>
                  <a:srgbClr val="000000"/>
                </a:solidFill>
              </a:rPr>
              <a:t>5 </a:t>
            </a:r>
            <a:r>
              <a:rPr lang="en-US" sz="4000">
                <a:solidFill>
                  <a:srgbClr val="003366"/>
                </a:solidFill>
              </a:rPr>
              <a:t>and </a:t>
            </a:r>
            <a:r>
              <a:rPr lang="en-US" sz="3600">
                <a:solidFill>
                  <a:srgbClr val="006600"/>
                </a:solidFill>
              </a:rPr>
              <a:t>C</a:t>
            </a:r>
            <a:r>
              <a:rPr lang="en-US" sz="3600" baseline="-25000">
                <a:solidFill>
                  <a:srgbClr val="006600"/>
                </a:solidFill>
              </a:rPr>
              <a:t>5</a:t>
            </a:r>
            <a:endParaRPr sz="3975" baseline="-25000"/>
          </a:p>
        </p:txBody>
      </p:sp>
      <p:sp>
        <p:nvSpPr>
          <p:cNvPr id="751" name="Google Shape;751;p28"/>
          <p:cNvSpPr txBox="1"/>
          <p:nvPr/>
        </p:nvSpPr>
        <p:spPr>
          <a:xfrm>
            <a:off x="7225271" y="6577063"/>
            <a:ext cx="40957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400" b="1" i="0" u="none" strike="noStrike" cap="none" baseline="-250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28"/>
          <p:cNvSpPr txBox="1"/>
          <p:nvPr/>
        </p:nvSpPr>
        <p:spPr>
          <a:xfrm>
            <a:off x="1891271" y="5967463"/>
            <a:ext cx="47942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28"/>
          <p:cNvSpPr txBox="1"/>
          <p:nvPr/>
        </p:nvSpPr>
        <p:spPr>
          <a:xfrm>
            <a:off x="4887442" y="4672050"/>
            <a:ext cx="39433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4" name="Google Shape;754;p28"/>
          <p:cNvGrpSpPr/>
          <p:nvPr/>
        </p:nvGrpSpPr>
        <p:grpSpPr>
          <a:xfrm>
            <a:off x="1149083" y="2456688"/>
            <a:ext cx="7248156" cy="3858767"/>
            <a:chOff x="1149083" y="2456688"/>
            <a:chExt cx="7248156" cy="3858767"/>
          </a:xfrm>
        </p:grpSpPr>
        <p:sp>
          <p:nvSpPr>
            <p:cNvPr id="755" name="Google Shape;755;p28"/>
            <p:cNvSpPr/>
            <p:nvPr/>
          </p:nvSpPr>
          <p:spPr>
            <a:xfrm>
              <a:off x="6483083" y="5297436"/>
              <a:ext cx="329565" cy="810895"/>
            </a:xfrm>
            <a:custGeom>
              <a:avLst/>
              <a:gdLst/>
              <a:ahLst/>
              <a:cxnLst/>
              <a:rect l="l" t="t" r="r" b="b"/>
              <a:pathLst>
                <a:path w="329565" h="810895" extrusionOk="0">
                  <a:moveTo>
                    <a:pt x="27432" y="0"/>
                  </a:moveTo>
                  <a:lnTo>
                    <a:pt x="0" y="9131"/>
                  </a:lnTo>
                  <a:lnTo>
                    <a:pt x="301764" y="810755"/>
                  </a:lnTo>
                  <a:lnTo>
                    <a:pt x="329184" y="798563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6" name="Google Shape;756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32891" y="4413504"/>
              <a:ext cx="219455" cy="2194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7" name="Google Shape;757;p28"/>
            <p:cNvSpPr/>
            <p:nvPr/>
          </p:nvSpPr>
          <p:spPr>
            <a:xfrm>
              <a:off x="6928091" y="6227076"/>
              <a:ext cx="960119" cy="27940"/>
            </a:xfrm>
            <a:custGeom>
              <a:avLst/>
              <a:gdLst/>
              <a:ahLst/>
              <a:cxnLst/>
              <a:rect l="l" t="t" r="r" b="b"/>
              <a:pathLst>
                <a:path w="960120" h="27939" extrusionOk="0">
                  <a:moveTo>
                    <a:pt x="960120" y="0"/>
                  </a:moveTo>
                  <a:lnTo>
                    <a:pt x="0" y="0"/>
                  </a:lnTo>
                  <a:lnTo>
                    <a:pt x="0" y="27419"/>
                  </a:lnTo>
                  <a:lnTo>
                    <a:pt x="960120" y="27419"/>
                  </a:lnTo>
                  <a:lnTo>
                    <a:pt x="960120" y="0"/>
                  </a:lnTo>
                  <a:close/>
                </a:path>
              </a:pathLst>
            </a:custGeom>
            <a:solidFill>
              <a:srgbClr val="00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8" name="Google Shape;758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76403" y="5135880"/>
              <a:ext cx="216420" cy="2194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9" name="Google Shape;759;p28"/>
            <p:cNvSpPr/>
            <p:nvPr/>
          </p:nvSpPr>
          <p:spPr>
            <a:xfrm>
              <a:off x="7912595" y="5236464"/>
              <a:ext cx="335280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48" y="0"/>
                  </a:moveTo>
                  <a:lnTo>
                    <a:pt x="0" y="914400"/>
                  </a:lnTo>
                  <a:lnTo>
                    <a:pt x="27431" y="923544"/>
                  </a:lnTo>
                  <a:lnTo>
                    <a:pt x="335279" y="9143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00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0" name="Google Shape;760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58436" y="5108402"/>
              <a:ext cx="232415" cy="2438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1" name="Google Shape;761;p28"/>
            <p:cNvSpPr/>
            <p:nvPr/>
          </p:nvSpPr>
          <p:spPr>
            <a:xfrm>
              <a:off x="8153399" y="5102352"/>
              <a:ext cx="243840" cy="256540"/>
            </a:xfrm>
            <a:custGeom>
              <a:avLst/>
              <a:gdLst/>
              <a:ahLst/>
              <a:cxnLst/>
              <a:rect l="l" t="t" r="r" b="b"/>
              <a:pathLst>
                <a:path w="243840" h="256539" extrusionOk="0">
                  <a:moveTo>
                    <a:pt x="15227" y="155448"/>
                  </a:moveTo>
                  <a:lnTo>
                    <a:pt x="15227" y="158508"/>
                  </a:lnTo>
                  <a:lnTo>
                    <a:pt x="3048" y="158508"/>
                  </a:lnTo>
                  <a:lnTo>
                    <a:pt x="9144" y="182880"/>
                  </a:lnTo>
                  <a:lnTo>
                    <a:pt x="18275" y="204216"/>
                  </a:lnTo>
                  <a:lnTo>
                    <a:pt x="21323" y="204216"/>
                  </a:lnTo>
                  <a:lnTo>
                    <a:pt x="33515" y="222504"/>
                  </a:lnTo>
                  <a:lnTo>
                    <a:pt x="36563" y="222504"/>
                  </a:lnTo>
                  <a:lnTo>
                    <a:pt x="51803" y="237744"/>
                  </a:lnTo>
                  <a:lnTo>
                    <a:pt x="54851" y="237744"/>
                  </a:lnTo>
                  <a:lnTo>
                    <a:pt x="76200" y="246887"/>
                  </a:lnTo>
                  <a:lnTo>
                    <a:pt x="76200" y="249936"/>
                  </a:lnTo>
                  <a:lnTo>
                    <a:pt x="88379" y="252996"/>
                  </a:lnTo>
                  <a:lnTo>
                    <a:pt x="97523" y="256031"/>
                  </a:lnTo>
                  <a:lnTo>
                    <a:pt x="134099" y="256031"/>
                  </a:lnTo>
                  <a:lnTo>
                    <a:pt x="146291" y="252996"/>
                  </a:lnTo>
                  <a:lnTo>
                    <a:pt x="167627" y="243840"/>
                  </a:lnTo>
                  <a:lnTo>
                    <a:pt x="112763" y="243840"/>
                  </a:lnTo>
                  <a:lnTo>
                    <a:pt x="100571" y="240792"/>
                  </a:lnTo>
                  <a:lnTo>
                    <a:pt x="91427" y="240792"/>
                  </a:lnTo>
                  <a:lnTo>
                    <a:pt x="79248" y="237744"/>
                  </a:lnTo>
                  <a:lnTo>
                    <a:pt x="42672" y="213372"/>
                  </a:lnTo>
                  <a:lnTo>
                    <a:pt x="32492" y="198120"/>
                  </a:lnTo>
                  <a:lnTo>
                    <a:pt x="30467" y="198120"/>
                  </a:lnTo>
                  <a:lnTo>
                    <a:pt x="21323" y="176796"/>
                  </a:lnTo>
                  <a:lnTo>
                    <a:pt x="15227" y="155448"/>
                  </a:lnTo>
                  <a:close/>
                </a:path>
                <a:path w="243840" h="256539" extrusionOk="0">
                  <a:moveTo>
                    <a:pt x="182867" y="219456"/>
                  </a:moveTo>
                  <a:lnTo>
                    <a:pt x="164579" y="231648"/>
                  </a:lnTo>
                  <a:lnTo>
                    <a:pt x="143243" y="240792"/>
                  </a:lnTo>
                  <a:lnTo>
                    <a:pt x="134099" y="240792"/>
                  </a:lnTo>
                  <a:lnTo>
                    <a:pt x="121920" y="243840"/>
                  </a:lnTo>
                  <a:lnTo>
                    <a:pt x="170675" y="243840"/>
                  </a:lnTo>
                  <a:lnTo>
                    <a:pt x="188963" y="231648"/>
                  </a:lnTo>
                  <a:lnTo>
                    <a:pt x="198113" y="222504"/>
                  </a:lnTo>
                  <a:lnTo>
                    <a:pt x="182867" y="222504"/>
                  </a:lnTo>
                  <a:lnTo>
                    <a:pt x="182867" y="219456"/>
                  </a:lnTo>
                  <a:close/>
                </a:path>
                <a:path w="243840" h="256539" extrusionOk="0">
                  <a:moveTo>
                    <a:pt x="198120" y="204216"/>
                  </a:moveTo>
                  <a:lnTo>
                    <a:pt x="182867" y="222504"/>
                  </a:lnTo>
                  <a:lnTo>
                    <a:pt x="198113" y="222504"/>
                  </a:lnTo>
                  <a:lnTo>
                    <a:pt x="207251" y="213372"/>
                  </a:lnTo>
                  <a:lnTo>
                    <a:pt x="212341" y="207264"/>
                  </a:lnTo>
                  <a:lnTo>
                    <a:pt x="198120" y="207264"/>
                  </a:lnTo>
                  <a:lnTo>
                    <a:pt x="198120" y="204216"/>
                  </a:lnTo>
                  <a:close/>
                </a:path>
                <a:path w="243840" h="256539" extrusionOk="0">
                  <a:moveTo>
                    <a:pt x="213347" y="185928"/>
                  </a:moveTo>
                  <a:lnTo>
                    <a:pt x="198120" y="207264"/>
                  </a:lnTo>
                  <a:lnTo>
                    <a:pt x="212341" y="207264"/>
                  </a:lnTo>
                  <a:lnTo>
                    <a:pt x="222491" y="195084"/>
                  </a:lnTo>
                  <a:lnTo>
                    <a:pt x="225547" y="188975"/>
                  </a:lnTo>
                  <a:lnTo>
                    <a:pt x="213347" y="188975"/>
                  </a:lnTo>
                  <a:lnTo>
                    <a:pt x="213347" y="185928"/>
                  </a:lnTo>
                  <a:close/>
                </a:path>
                <a:path w="243840" h="256539" extrusionOk="0">
                  <a:moveTo>
                    <a:pt x="30467" y="195084"/>
                  </a:moveTo>
                  <a:lnTo>
                    <a:pt x="30467" y="198120"/>
                  </a:lnTo>
                  <a:lnTo>
                    <a:pt x="32492" y="198120"/>
                  </a:lnTo>
                  <a:lnTo>
                    <a:pt x="30467" y="195084"/>
                  </a:lnTo>
                  <a:close/>
                </a:path>
                <a:path w="243840" h="256539" extrusionOk="0">
                  <a:moveTo>
                    <a:pt x="240779" y="97536"/>
                  </a:moveTo>
                  <a:lnTo>
                    <a:pt x="228600" y="97536"/>
                  </a:lnTo>
                  <a:lnTo>
                    <a:pt x="231648" y="118884"/>
                  </a:lnTo>
                  <a:lnTo>
                    <a:pt x="231648" y="131064"/>
                  </a:lnTo>
                  <a:lnTo>
                    <a:pt x="225539" y="155448"/>
                  </a:lnTo>
                  <a:lnTo>
                    <a:pt x="222491" y="164592"/>
                  </a:lnTo>
                  <a:lnTo>
                    <a:pt x="213347" y="188975"/>
                  </a:lnTo>
                  <a:lnTo>
                    <a:pt x="225547" y="188975"/>
                  </a:lnTo>
                  <a:lnTo>
                    <a:pt x="234696" y="170687"/>
                  </a:lnTo>
                  <a:lnTo>
                    <a:pt x="243827" y="134112"/>
                  </a:lnTo>
                  <a:lnTo>
                    <a:pt x="243827" y="121920"/>
                  </a:lnTo>
                  <a:lnTo>
                    <a:pt x="240779" y="97536"/>
                  </a:lnTo>
                  <a:close/>
                </a:path>
                <a:path w="243840" h="256539" extrusionOk="0">
                  <a:moveTo>
                    <a:pt x="143243" y="0"/>
                  </a:moveTo>
                  <a:lnTo>
                    <a:pt x="106667" y="0"/>
                  </a:lnTo>
                  <a:lnTo>
                    <a:pt x="97523" y="3048"/>
                  </a:lnTo>
                  <a:lnTo>
                    <a:pt x="73139" y="12192"/>
                  </a:lnTo>
                  <a:lnTo>
                    <a:pt x="54851" y="24396"/>
                  </a:lnTo>
                  <a:lnTo>
                    <a:pt x="51803" y="24396"/>
                  </a:lnTo>
                  <a:lnTo>
                    <a:pt x="36563" y="39624"/>
                  </a:lnTo>
                  <a:lnTo>
                    <a:pt x="33515" y="39624"/>
                  </a:lnTo>
                  <a:lnTo>
                    <a:pt x="33515" y="42684"/>
                  </a:lnTo>
                  <a:lnTo>
                    <a:pt x="18275" y="60972"/>
                  </a:lnTo>
                  <a:lnTo>
                    <a:pt x="9144" y="85343"/>
                  </a:lnTo>
                  <a:lnTo>
                    <a:pt x="3048" y="97536"/>
                  </a:lnTo>
                  <a:lnTo>
                    <a:pt x="0" y="109728"/>
                  </a:lnTo>
                  <a:lnTo>
                    <a:pt x="0" y="158508"/>
                  </a:lnTo>
                  <a:lnTo>
                    <a:pt x="15227" y="158508"/>
                  </a:lnTo>
                  <a:lnTo>
                    <a:pt x="12179" y="134112"/>
                  </a:lnTo>
                  <a:lnTo>
                    <a:pt x="12179" y="112775"/>
                  </a:lnTo>
                  <a:lnTo>
                    <a:pt x="18275" y="88392"/>
                  </a:lnTo>
                  <a:lnTo>
                    <a:pt x="30467" y="67056"/>
                  </a:lnTo>
                  <a:lnTo>
                    <a:pt x="45720" y="48768"/>
                  </a:lnTo>
                  <a:lnTo>
                    <a:pt x="42672" y="48768"/>
                  </a:lnTo>
                  <a:lnTo>
                    <a:pt x="60947" y="33528"/>
                  </a:lnTo>
                  <a:lnTo>
                    <a:pt x="79248" y="21336"/>
                  </a:lnTo>
                  <a:lnTo>
                    <a:pt x="85356" y="21336"/>
                  </a:lnTo>
                  <a:lnTo>
                    <a:pt x="97523" y="15240"/>
                  </a:lnTo>
                  <a:lnTo>
                    <a:pt x="109715" y="12192"/>
                  </a:lnTo>
                  <a:lnTo>
                    <a:pt x="178284" y="12192"/>
                  </a:lnTo>
                  <a:lnTo>
                    <a:pt x="167627" y="6108"/>
                  </a:lnTo>
                  <a:lnTo>
                    <a:pt x="143243" y="0"/>
                  </a:lnTo>
                  <a:close/>
                </a:path>
                <a:path w="243840" h="256539" extrusionOk="0">
                  <a:moveTo>
                    <a:pt x="235565" y="76200"/>
                  </a:moveTo>
                  <a:lnTo>
                    <a:pt x="222491" y="76200"/>
                  </a:lnTo>
                  <a:lnTo>
                    <a:pt x="228600" y="100596"/>
                  </a:lnTo>
                  <a:lnTo>
                    <a:pt x="228600" y="97536"/>
                  </a:lnTo>
                  <a:lnTo>
                    <a:pt x="240779" y="97536"/>
                  </a:lnTo>
                  <a:lnTo>
                    <a:pt x="240779" y="94487"/>
                  </a:lnTo>
                  <a:lnTo>
                    <a:pt x="235565" y="76200"/>
                  </a:lnTo>
                  <a:close/>
                </a:path>
                <a:path w="243840" h="256539" extrusionOk="0">
                  <a:moveTo>
                    <a:pt x="178284" y="12192"/>
                  </a:moveTo>
                  <a:lnTo>
                    <a:pt x="140195" y="12192"/>
                  </a:lnTo>
                  <a:lnTo>
                    <a:pt x="164579" y="18287"/>
                  </a:lnTo>
                  <a:lnTo>
                    <a:pt x="161544" y="18287"/>
                  </a:lnTo>
                  <a:lnTo>
                    <a:pt x="182867" y="27431"/>
                  </a:lnTo>
                  <a:lnTo>
                    <a:pt x="213347" y="57912"/>
                  </a:lnTo>
                  <a:lnTo>
                    <a:pt x="222491" y="79248"/>
                  </a:lnTo>
                  <a:lnTo>
                    <a:pt x="222491" y="76200"/>
                  </a:lnTo>
                  <a:lnTo>
                    <a:pt x="235565" y="76200"/>
                  </a:lnTo>
                  <a:lnTo>
                    <a:pt x="234696" y="73152"/>
                  </a:lnTo>
                  <a:lnTo>
                    <a:pt x="222491" y="51816"/>
                  </a:lnTo>
                  <a:lnTo>
                    <a:pt x="207251" y="33528"/>
                  </a:lnTo>
                  <a:lnTo>
                    <a:pt x="188963" y="18287"/>
                  </a:lnTo>
                  <a:lnTo>
                    <a:pt x="178284" y="12192"/>
                  </a:lnTo>
                  <a:close/>
                </a:path>
                <a:path w="243840" h="256539" extrusionOk="0">
                  <a:moveTo>
                    <a:pt x="85356" y="21336"/>
                  </a:moveTo>
                  <a:lnTo>
                    <a:pt x="79248" y="21336"/>
                  </a:lnTo>
                  <a:lnTo>
                    <a:pt x="79248" y="24396"/>
                  </a:lnTo>
                  <a:lnTo>
                    <a:pt x="85356" y="21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7400543" y="4584192"/>
              <a:ext cx="841375" cy="640080"/>
            </a:xfrm>
            <a:custGeom>
              <a:avLst/>
              <a:gdLst/>
              <a:ahLst/>
              <a:cxnLst/>
              <a:rect l="l" t="t" r="r" b="b"/>
              <a:pathLst>
                <a:path w="841375" h="640079" extrusionOk="0">
                  <a:moveTo>
                    <a:pt x="18275" y="0"/>
                  </a:moveTo>
                  <a:lnTo>
                    <a:pt x="0" y="24383"/>
                  </a:lnTo>
                  <a:lnTo>
                    <a:pt x="822947" y="640079"/>
                  </a:lnTo>
                  <a:lnTo>
                    <a:pt x="841235" y="615695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3" name="Google Shape;763;p2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717791" y="6099060"/>
              <a:ext cx="216407" cy="216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28"/>
            <p:cNvSpPr/>
            <p:nvPr/>
          </p:nvSpPr>
          <p:spPr>
            <a:xfrm>
              <a:off x="6510515" y="4517148"/>
              <a:ext cx="908685" cy="707390"/>
            </a:xfrm>
            <a:custGeom>
              <a:avLst/>
              <a:gdLst/>
              <a:ahLst/>
              <a:cxnLst/>
              <a:rect l="l" t="t" r="r" b="b"/>
              <a:pathLst>
                <a:path w="908684" h="707389" extrusionOk="0">
                  <a:moveTo>
                    <a:pt x="890028" y="0"/>
                  </a:moveTo>
                  <a:lnTo>
                    <a:pt x="0" y="682739"/>
                  </a:lnTo>
                  <a:lnTo>
                    <a:pt x="15252" y="707123"/>
                  </a:lnTo>
                  <a:lnTo>
                    <a:pt x="908303" y="2133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00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5" name="Google Shape;765;p2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815071" y="6099060"/>
              <a:ext cx="216395" cy="216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2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49083" y="3575304"/>
              <a:ext cx="2020824" cy="1871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2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75163" y="2456688"/>
              <a:ext cx="2023884" cy="1865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8" name="Google Shape;768;p28"/>
          <p:cNvSpPr txBox="1"/>
          <p:nvPr/>
        </p:nvSpPr>
        <p:spPr>
          <a:xfrm>
            <a:off x="828544" y="4233189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28"/>
          <p:cNvSpPr txBox="1"/>
          <p:nvPr/>
        </p:nvSpPr>
        <p:spPr>
          <a:xfrm>
            <a:off x="3245596" y="4233214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28"/>
          <p:cNvSpPr txBox="1"/>
          <p:nvPr/>
        </p:nvSpPr>
        <p:spPr>
          <a:xfrm>
            <a:off x="1310128" y="5260352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28"/>
          <p:cNvSpPr txBox="1"/>
          <p:nvPr/>
        </p:nvSpPr>
        <p:spPr>
          <a:xfrm>
            <a:off x="2075177" y="325781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28"/>
          <p:cNvSpPr txBox="1"/>
          <p:nvPr/>
        </p:nvSpPr>
        <p:spPr>
          <a:xfrm>
            <a:off x="2901184" y="5260352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28"/>
          <p:cNvSpPr txBox="1"/>
          <p:nvPr/>
        </p:nvSpPr>
        <p:spPr>
          <a:xfrm>
            <a:off x="4239244" y="4147845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28"/>
          <p:cNvSpPr txBox="1"/>
          <p:nvPr/>
        </p:nvSpPr>
        <p:spPr>
          <a:xfrm>
            <a:off x="3806440" y="3135909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28"/>
          <p:cNvSpPr txBox="1"/>
          <p:nvPr/>
        </p:nvSpPr>
        <p:spPr>
          <a:xfrm>
            <a:off x="4949440" y="199290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28"/>
          <p:cNvSpPr txBox="1"/>
          <p:nvPr/>
        </p:nvSpPr>
        <p:spPr>
          <a:xfrm>
            <a:off x="5787640" y="414173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28"/>
          <p:cNvSpPr txBox="1"/>
          <p:nvPr/>
        </p:nvSpPr>
        <p:spPr>
          <a:xfrm>
            <a:off x="6171676" y="3120656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28"/>
          <p:cNvSpPr txBox="1"/>
          <p:nvPr/>
        </p:nvSpPr>
        <p:spPr>
          <a:xfrm>
            <a:off x="6491703" y="6183883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28"/>
          <p:cNvSpPr txBox="1"/>
          <p:nvPr/>
        </p:nvSpPr>
        <p:spPr>
          <a:xfrm>
            <a:off x="6138148" y="5153659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28"/>
          <p:cNvSpPr txBox="1"/>
          <p:nvPr/>
        </p:nvSpPr>
        <p:spPr>
          <a:xfrm>
            <a:off x="7235428" y="4065523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28"/>
          <p:cNvSpPr txBox="1"/>
          <p:nvPr/>
        </p:nvSpPr>
        <p:spPr>
          <a:xfrm>
            <a:off x="8082759" y="6183883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8427183" y="5153659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5254215" y="3455923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2358631" y="45836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7"/>
          <p:cNvSpPr txBox="1"/>
          <p:nvPr/>
        </p:nvSpPr>
        <p:spPr>
          <a:xfrm>
            <a:off x="1138439" y="2383053"/>
            <a:ext cx="8058723" cy="353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7834" marR="30480" lvl="0" indent="-42037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	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path of length n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 undirected graph is a sequence of edges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565" marR="1490980" lvl="0" indent="126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. . .,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graph such that  edge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	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endpoints 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	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edge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endpoints 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	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8025" marR="0" lvl="0" indent="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8469" marR="907414" lvl="0" indent="-31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edge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	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endpoints 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n-1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	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where x</a:t>
            </a:r>
            <a:r>
              <a:rPr lang="en-US" sz="2400" b="1" i="0" u="none" strike="noStrike" cap="none" baseline="-25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and x</a:t>
            </a:r>
            <a:r>
              <a:rPr lang="en-US" sz="2400" b="1" i="0" u="none" strike="noStrike" cap="none" baseline="-25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7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7"/>
          <p:cNvSpPr txBox="1">
            <a:spLocks noGrp="1"/>
          </p:cNvSpPr>
          <p:nvPr>
            <p:ph type="title"/>
          </p:nvPr>
        </p:nvSpPr>
        <p:spPr>
          <a:xfrm>
            <a:off x="2974200" y="1182153"/>
            <a:ext cx="40322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Path of Length n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2e73804ff5_0_0"/>
          <p:cNvSpPr txBox="1"/>
          <p:nvPr/>
        </p:nvSpPr>
        <p:spPr>
          <a:xfrm>
            <a:off x="861237" y="2383053"/>
            <a:ext cx="8389089" cy="40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7833" marR="30480" lvl="0" indent="-42036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path of length n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 directed graph is a sequence of edges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565" marR="1490980" lvl="0" indent="126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. . .,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graph such that  edge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	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associated with (x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565" marR="1490980" lvl="0" indent="126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associated with (x</a:t>
            </a:r>
            <a:r>
              <a:rPr lang="en-US" sz="2400" b="1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x</a:t>
            </a:r>
            <a:r>
              <a:rPr lang="en-US" sz="2400" b="1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565" marR="1490980" lvl="0" indent="126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8025" marR="0" lvl="0" indent="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8468" marR="907413" lvl="0" indent="-31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edge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	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associated with (x</a:t>
            </a:r>
            <a:r>
              <a:rPr lang="en-US" sz="2400" b="1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n-1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x</a:t>
            </a:r>
            <a:r>
              <a:rPr lang="en-US" sz="2400" b="1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8468" marR="907413" lvl="0" indent="-31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where x</a:t>
            </a:r>
            <a:r>
              <a:rPr lang="en-US" sz="2400" b="1" i="0" u="none" strike="noStrike" cap="none" baseline="-25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and x</a:t>
            </a:r>
            <a:r>
              <a:rPr lang="en-US" sz="2400" b="1" i="0" u="none" strike="noStrike" cap="none" baseline="-25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g22e73804ff5_0_0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g22e73804ff5_0_0"/>
          <p:cNvSpPr txBox="1">
            <a:spLocks noGrp="1"/>
          </p:cNvSpPr>
          <p:nvPr>
            <p:ph type="title"/>
          </p:nvPr>
        </p:nvSpPr>
        <p:spPr>
          <a:xfrm>
            <a:off x="2974200" y="1182153"/>
            <a:ext cx="40323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Path of Length n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8"/>
          <p:cNvSpPr/>
          <p:nvPr/>
        </p:nvSpPr>
        <p:spPr>
          <a:xfrm>
            <a:off x="2520683" y="3614927"/>
            <a:ext cx="1033780" cy="299085"/>
          </a:xfrm>
          <a:custGeom>
            <a:avLst/>
            <a:gdLst/>
            <a:ahLst/>
            <a:cxnLst/>
            <a:rect l="l" t="t" r="r" b="b"/>
            <a:pathLst>
              <a:path w="1033779" h="299085" extrusionOk="0">
                <a:moveTo>
                  <a:pt x="1027188" y="0"/>
                </a:moveTo>
                <a:lnTo>
                  <a:pt x="0" y="271272"/>
                </a:lnTo>
                <a:lnTo>
                  <a:pt x="6095" y="298704"/>
                </a:lnTo>
                <a:lnTo>
                  <a:pt x="1033271" y="27444"/>
                </a:lnTo>
                <a:lnTo>
                  <a:pt x="1027188" y="0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8"/>
          <p:cNvSpPr txBox="1">
            <a:spLocks noGrp="1"/>
          </p:cNvSpPr>
          <p:nvPr>
            <p:ph type="title"/>
          </p:nvPr>
        </p:nvSpPr>
        <p:spPr>
          <a:xfrm>
            <a:off x="2489695" y="1127264"/>
            <a:ext cx="496633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One path from </a:t>
            </a:r>
            <a:r>
              <a:rPr lang="en-US" i="1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>
                <a:solidFill>
                  <a:srgbClr val="003366"/>
                </a:solidFill>
              </a:rPr>
              <a:t>to </a:t>
            </a:r>
            <a:r>
              <a:rPr lang="en-US" i="1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sp>
        <p:nvSpPr>
          <p:cNvPr id="805" name="Google Shape;805;p38"/>
          <p:cNvSpPr txBox="1"/>
          <p:nvPr/>
        </p:nvSpPr>
        <p:spPr>
          <a:xfrm>
            <a:off x="4803114" y="2453131"/>
            <a:ext cx="419203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path passes through  vertices f and d in that  order.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6" name="Google Shape;806;p38"/>
          <p:cNvGrpSpPr/>
          <p:nvPr/>
        </p:nvGrpSpPr>
        <p:grpSpPr>
          <a:xfrm>
            <a:off x="1606283" y="2859036"/>
            <a:ext cx="1874520" cy="1862315"/>
            <a:chOff x="1606283" y="2859036"/>
            <a:chExt cx="1874520" cy="1862315"/>
          </a:xfrm>
        </p:grpSpPr>
        <p:sp>
          <p:nvSpPr>
            <p:cNvPr id="807" name="Google Shape;807;p38"/>
            <p:cNvSpPr/>
            <p:nvPr/>
          </p:nvSpPr>
          <p:spPr>
            <a:xfrm>
              <a:off x="1972055" y="3953255"/>
              <a:ext cx="640080" cy="707390"/>
            </a:xfrm>
            <a:custGeom>
              <a:avLst/>
              <a:gdLst/>
              <a:ahLst/>
              <a:cxnLst/>
              <a:rect l="l" t="t" r="r" b="b"/>
              <a:pathLst>
                <a:path w="640080" h="707389" extrusionOk="0">
                  <a:moveTo>
                    <a:pt x="618744" y="0"/>
                  </a:moveTo>
                  <a:lnTo>
                    <a:pt x="0" y="685800"/>
                  </a:lnTo>
                  <a:lnTo>
                    <a:pt x="21336" y="707136"/>
                  </a:lnTo>
                  <a:lnTo>
                    <a:pt x="640067" y="21336"/>
                  </a:lnTo>
                  <a:lnTo>
                    <a:pt x="618744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1636763" y="3621036"/>
              <a:ext cx="442595" cy="988060"/>
            </a:xfrm>
            <a:custGeom>
              <a:avLst/>
              <a:gdLst/>
              <a:ahLst/>
              <a:cxnLst/>
              <a:rect l="l" t="t" r="r" b="b"/>
              <a:pathLst>
                <a:path w="442594" h="988060" extrusionOk="0">
                  <a:moveTo>
                    <a:pt x="24384" y="0"/>
                  </a:moveTo>
                  <a:lnTo>
                    <a:pt x="0" y="9131"/>
                  </a:lnTo>
                  <a:lnTo>
                    <a:pt x="414528" y="987539"/>
                  </a:lnTo>
                  <a:lnTo>
                    <a:pt x="441972" y="975347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9" name="Google Shape;809;p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08491" y="2859036"/>
              <a:ext cx="219456" cy="216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0" name="Google Shape;810;p38"/>
            <p:cNvSpPr/>
            <p:nvPr/>
          </p:nvSpPr>
          <p:spPr>
            <a:xfrm>
              <a:off x="2161019" y="4639068"/>
              <a:ext cx="960119" cy="30480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1" name="Google Shape;811;p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06283" y="3550920"/>
              <a:ext cx="216408" cy="2194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2" name="Google Shape;812;p38"/>
            <p:cNvSpPr/>
            <p:nvPr/>
          </p:nvSpPr>
          <p:spPr>
            <a:xfrm>
              <a:off x="3145523" y="3651504"/>
              <a:ext cx="335280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2660891" y="3017532"/>
              <a:ext cx="810895" cy="622300"/>
            </a:xfrm>
            <a:custGeom>
              <a:avLst/>
              <a:gdLst/>
              <a:ahLst/>
              <a:cxnLst/>
              <a:rect l="l" t="t" r="r" b="b"/>
              <a:pathLst>
                <a:path w="810895" h="622300" extrusionOk="0">
                  <a:moveTo>
                    <a:pt x="15239" y="0"/>
                  </a:moveTo>
                  <a:lnTo>
                    <a:pt x="0" y="24371"/>
                  </a:lnTo>
                  <a:lnTo>
                    <a:pt x="795527" y="621791"/>
                  </a:lnTo>
                  <a:lnTo>
                    <a:pt x="810780" y="59739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4" name="Google Shape;814;p3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53767" y="4517148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5" name="Google Shape;815;p38"/>
            <p:cNvSpPr/>
            <p:nvPr/>
          </p:nvSpPr>
          <p:spPr>
            <a:xfrm>
              <a:off x="1740395" y="2929128"/>
              <a:ext cx="908685" cy="710565"/>
            </a:xfrm>
            <a:custGeom>
              <a:avLst/>
              <a:gdLst/>
              <a:ahLst/>
              <a:cxnLst/>
              <a:rect l="l" t="t" r="r" b="b"/>
              <a:pathLst>
                <a:path w="908685" h="710564" extrusionOk="0">
                  <a:moveTo>
                    <a:pt x="890028" y="0"/>
                  </a:moveTo>
                  <a:lnTo>
                    <a:pt x="0" y="685800"/>
                  </a:lnTo>
                  <a:lnTo>
                    <a:pt x="18288" y="710196"/>
                  </a:lnTo>
                  <a:lnTo>
                    <a:pt x="908316" y="2439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6" name="Google Shape;816;p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54083" y="4517148"/>
              <a:ext cx="204228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7" name="Google Shape;817;p38"/>
            <p:cNvSpPr/>
            <p:nvPr/>
          </p:nvSpPr>
          <p:spPr>
            <a:xfrm>
              <a:off x="1694675" y="3017532"/>
              <a:ext cx="1454150" cy="1511935"/>
            </a:xfrm>
            <a:custGeom>
              <a:avLst/>
              <a:gdLst/>
              <a:ahLst/>
              <a:cxnLst/>
              <a:rect l="l" t="t" r="r" b="b"/>
              <a:pathLst>
                <a:path w="1454150" h="1511935" extrusionOk="0">
                  <a:moveTo>
                    <a:pt x="1453896" y="1490459"/>
                  </a:moveTo>
                  <a:lnTo>
                    <a:pt x="849185" y="882777"/>
                  </a:lnTo>
                  <a:lnTo>
                    <a:pt x="893064" y="896099"/>
                  </a:lnTo>
                  <a:lnTo>
                    <a:pt x="897128" y="883907"/>
                  </a:lnTo>
                  <a:lnTo>
                    <a:pt x="911326" y="883907"/>
                  </a:lnTo>
                  <a:lnTo>
                    <a:pt x="911326" y="0"/>
                  </a:lnTo>
                  <a:lnTo>
                    <a:pt x="883920" y="0"/>
                  </a:lnTo>
                  <a:lnTo>
                    <a:pt x="883920" y="863117"/>
                  </a:lnTo>
                  <a:lnTo>
                    <a:pt x="9144" y="597395"/>
                  </a:lnTo>
                  <a:lnTo>
                    <a:pt x="0" y="624840"/>
                  </a:lnTo>
                  <a:lnTo>
                    <a:pt x="832954" y="877849"/>
                  </a:lnTo>
                  <a:lnTo>
                    <a:pt x="819924" y="893064"/>
                  </a:lnTo>
                  <a:lnTo>
                    <a:pt x="1435608" y="1511795"/>
                  </a:lnTo>
                  <a:lnTo>
                    <a:pt x="1453896" y="14904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8" name="Google Shape;818;p38"/>
          <p:cNvSpPr txBox="1"/>
          <p:nvPr/>
        </p:nvSpPr>
        <p:spPr>
          <a:xfrm>
            <a:off x="3702808" y="3513848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38"/>
          <p:cNvSpPr txBox="1"/>
          <p:nvPr/>
        </p:nvSpPr>
        <p:spPr>
          <a:xfrm>
            <a:off x="2348483" y="5281688"/>
            <a:ext cx="47942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38"/>
          <p:cNvSpPr txBox="1"/>
          <p:nvPr/>
        </p:nvSpPr>
        <p:spPr>
          <a:xfrm>
            <a:off x="1285732" y="3513835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38"/>
          <p:cNvSpPr txBox="1"/>
          <p:nvPr/>
        </p:nvSpPr>
        <p:spPr>
          <a:xfrm>
            <a:off x="1767316" y="4544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38"/>
          <p:cNvSpPr txBox="1"/>
          <p:nvPr/>
        </p:nvSpPr>
        <p:spPr>
          <a:xfrm>
            <a:off x="2532364" y="2541524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38"/>
          <p:cNvSpPr txBox="1"/>
          <p:nvPr/>
        </p:nvSpPr>
        <p:spPr>
          <a:xfrm>
            <a:off x="2739628" y="3836923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4" name="Google Shape;824;p38"/>
          <p:cNvGrpSpPr/>
          <p:nvPr/>
        </p:nvGrpSpPr>
        <p:grpSpPr>
          <a:xfrm>
            <a:off x="2453918" y="3521731"/>
            <a:ext cx="1168140" cy="486447"/>
            <a:chOff x="2453918" y="3521731"/>
            <a:chExt cx="1168140" cy="486447"/>
          </a:xfrm>
        </p:grpSpPr>
        <p:pic>
          <p:nvPicPr>
            <p:cNvPr id="825" name="Google Shape;825;p3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6" name="Google Shape;826;p3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7" name="Google Shape;827;p38"/>
          <p:cNvSpPr txBox="1"/>
          <p:nvPr/>
        </p:nvSpPr>
        <p:spPr>
          <a:xfrm>
            <a:off x="3358384" y="4544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38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9"/>
          <p:cNvSpPr/>
          <p:nvPr/>
        </p:nvSpPr>
        <p:spPr>
          <a:xfrm>
            <a:off x="2520683" y="3614927"/>
            <a:ext cx="1033780" cy="299085"/>
          </a:xfrm>
          <a:custGeom>
            <a:avLst/>
            <a:gdLst/>
            <a:ahLst/>
            <a:cxnLst/>
            <a:rect l="l" t="t" r="r" b="b"/>
            <a:pathLst>
              <a:path w="1033779" h="299085" extrusionOk="0">
                <a:moveTo>
                  <a:pt x="1027188" y="0"/>
                </a:moveTo>
                <a:lnTo>
                  <a:pt x="0" y="271272"/>
                </a:lnTo>
                <a:lnTo>
                  <a:pt x="6095" y="298704"/>
                </a:lnTo>
                <a:lnTo>
                  <a:pt x="1033271" y="27444"/>
                </a:lnTo>
                <a:lnTo>
                  <a:pt x="1027188" y="0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39"/>
          <p:cNvSpPr txBox="1">
            <a:spLocks noGrp="1"/>
          </p:cNvSpPr>
          <p:nvPr>
            <p:ph type="title"/>
          </p:nvPr>
        </p:nvSpPr>
        <p:spPr>
          <a:xfrm>
            <a:off x="2489695" y="1127264"/>
            <a:ext cx="496633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One path from </a:t>
            </a:r>
            <a:r>
              <a:rPr lang="en-US" i="1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>
                <a:solidFill>
                  <a:srgbClr val="003366"/>
                </a:solidFill>
              </a:rPr>
              <a:t>to </a:t>
            </a:r>
            <a:r>
              <a:rPr lang="en-US" i="1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835" name="Google Shape;835;p39"/>
          <p:cNvSpPr txBox="1"/>
          <p:nvPr/>
        </p:nvSpPr>
        <p:spPr>
          <a:xfrm>
            <a:off x="4650714" y="2047748"/>
            <a:ext cx="4237355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path passes through  vertices	f, d, e,	in that order.  It has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length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39"/>
          <p:cNvSpPr txBox="1"/>
          <p:nvPr/>
        </p:nvSpPr>
        <p:spPr>
          <a:xfrm>
            <a:off x="4650701" y="3839959"/>
            <a:ext cx="4441825" cy="10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a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circuit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because it begins  and ends at the same vertex.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39"/>
          <p:cNvSpPr txBox="1"/>
          <p:nvPr/>
        </p:nvSpPr>
        <p:spPr>
          <a:xfrm>
            <a:off x="4650701" y="5120106"/>
            <a:ext cx="4128135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called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simple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because it  does not contain the same  edge more than once.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8" name="Google Shape;838;p39"/>
          <p:cNvGrpSpPr/>
          <p:nvPr/>
        </p:nvGrpSpPr>
        <p:grpSpPr>
          <a:xfrm>
            <a:off x="1606283" y="2859036"/>
            <a:ext cx="1874520" cy="1862315"/>
            <a:chOff x="1606283" y="2859036"/>
            <a:chExt cx="1874520" cy="1862315"/>
          </a:xfrm>
        </p:grpSpPr>
        <p:sp>
          <p:nvSpPr>
            <p:cNvPr id="839" name="Google Shape;839;p39"/>
            <p:cNvSpPr/>
            <p:nvPr/>
          </p:nvSpPr>
          <p:spPr>
            <a:xfrm>
              <a:off x="1972055" y="3953255"/>
              <a:ext cx="640080" cy="707390"/>
            </a:xfrm>
            <a:custGeom>
              <a:avLst/>
              <a:gdLst/>
              <a:ahLst/>
              <a:cxnLst/>
              <a:rect l="l" t="t" r="r" b="b"/>
              <a:pathLst>
                <a:path w="640080" h="707389" extrusionOk="0">
                  <a:moveTo>
                    <a:pt x="618744" y="0"/>
                  </a:moveTo>
                  <a:lnTo>
                    <a:pt x="0" y="685800"/>
                  </a:lnTo>
                  <a:lnTo>
                    <a:pt x="21336" y="707136"/>
                  </a:lnTo>
                  <a:lnTo>
                    <a:pt x="640067" y="21336"/>
                  </a:lnTo>
                  <a:lnTo>
                    <a:pt x="618744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9"/>
            <p:cNvSpPr/>
            <p:nvPr/>
          </p:nvSpPr>
          <p:spPr>
            <a:xfrm>
              <a:off x="1636763" y="3621036"/>
              <a:ext cx="442595" cy="988060"/>
            </a:xfrm>
            <a:custGeom>
              <a:avLst/>
              <a:gdLst/>
              <a:ahLst/>
              <a:cxnLst/>
              <a:rect l="l" t="t" r="r" b="b"/>
              <a:pathLst>
                <a:path w="442594" h="988060" extrusionOk="0">
                  <a:moveTo>
                    <a:pt x="24384" y="0"/>
                  </a:moveTo>
                  <a:lnTo>
                    <a:pt x="0" y="9131"/>
                  </a:lnTo>
                  <a:lnTo>
                    <a:pt x="414528" y="987539"/>
                  </a:lnTo>
                  <a:lnTo>
                    <a:pt x="441972" y="975347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1" name="Google Shape;841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08491" y="2859036"/>
              <a:ext cx="219456" cy="216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2" name="Google Shape;842;p39"/>
            <p:cNvSpPr/>
            <p:nvPr/>
          </p:nvSpPr>
          <p:spPr>
            <a:xfrm>
              <a:off x="2161019" y="4639068"/>
              <a:ext cx="960119" cy="30480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3" name="Google Shape;843;p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06283" y="3550920"/>
              <a:ext cx="216408" cy="2194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4" name="Google Shape;844;p39"/>
            <p:cNvSpPr/>
            <p:nvPr/>
          </p:nvSpPr>
          <p:spPr>
            <a:xfrm>
              <a:off x="3145523" y="3651504"/>
              <a:ext cx="335280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2660891" y="3017532"/>
              <a:ext cx="810895" cy="622300"/>
            </a:xfrm>
            <a:custGeom>
              <a:avLst/>
              <a:gdLst/>
              <a:ahLst/>
              <a:cxnLst/>
              <a:rect l="l" t="t" r="r" b="b"/>
              <a:pathLst>
                <a:path w="810895" h="622300" extrusionOk="0">
                  <a:moveTo>
                    <a:pt x="15239" y="0"/>
                  </a:moveTo>
                  <a:lnTo>
                    <a:pt x="0" y="24371"/>
                  </a:lnTo>
                  <a:lnTo>
                    <a:pt x="795527" y="621791"/>
                  </a:lnTo>
                  <a:lnTo>
                    <a:pt x="810780" y="59739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6" name="Google Shape;846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53767" y="4517148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7" name="Google Shape;847;p39"/>
            <p:cNvSpPr/>
            <p:nvPr/>
          </p:nvSpPr>
          <p:spPr>
            <a:xfrm>
              <a:off x="1740395" y="2929128"/>
              <a:ext cx="908685" cy="710565"/>
            </a:xfrm>
            <a:custGeom>
              <a:avLst/>
              <a:gdLst/>
              <a:ahLst/>
              <a:cxnLst/>
              <a:rect l="l" t="t" r="r" b="b"/>
              <a:pathLst>
                <a:path w="908685" h="710564" extrusionOk="0">
                  <a:moveTo>
                    <a:pt x="890028" y="0"/>
                  </a:moveTo>
                  <a:lnTo>
                    <a:pt x="0" y="685800"/>
                  </a:lnTo>
                  <a:lnTo>
                    <a:pt x="18288" y="710196"/>
                  </a:lnTo>
                  <a:lnTo>
                    <a:pt x="908316" y="2439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8" name="Google Shape;848;p3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54083" y="4517148"/>
              <a:ext cx="204228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" name="Google Shape;849;p39"/>
            <p:cNvSpPr/>
            <p:nvPr/>
          </p:nvSpPr>
          <p:spPr>
            <a:xfrm>
              <a:off x="1694675" y="3017532"/>
              <a:ext cx="1454150" cy="1511935"/>
            </a:xfrm>
            <a:custGeom>
              <a:avLst/>
              <a:gdLst/>
              <a:ahLst/>
              <a:cxnLst/>
              <a:rect l="l" t="t" r="r" b="b"/>
              <a:pathLst>
                <a:path w="1454150" h="1511935" extrusionOk="0">
                  <a:moveTo>
                    <a:pt x="1453896" y="1490459"/>
                  </a:moveTo>
                  <a:lnTo>
                    <a:pt x="849185" y="882777"/>
                  </a:lnTo>
                  <a:lnTo>
                    <a:pt x="893064" y="896099"/>
                  </a:lnTo>
                  <a:lnTo>
                    <a:pt x="897128" y="883907"/>
                  </a:lnTo>
                  <a:lnTo>
                    <a:pt x="911326" y="883907"/>
                  </a:lnTo>
                  <a:lnTo>
                    <a:pt x="911326" y="0"/>
                  </a:lnTo>
                  <a:lnTo>
                    <a:pt x="883920" y="0"/>
                  </a:lnTo>
                  <a:lnTo>
                    <a:pt x="883920" y="863117"/>
                  </a:lnTo>
                  <a:lnTo>
                    <a:pt x="9144" y="597395"/>
                  </a:lnTo>
                  <a:lnTo>
                    <a:pt x="0" y="624840"/>
                  </a:lnTo>
                  <a:lnTo>
                    <a:pt x="832954" y="877849"/>
                  </a:lnTo>
                  <a:lnTo>
                    <a:pt x="819924" y="893064"/>
                  </a:lnTo>
                  <a:lnTo>
                    <a:pt x="1435608" y="1511795"/>
                  </a:lnTo>
                  <a:lnTo>
                    <a:pt x="1453896" y="14904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0" name="Google Shape;850;p39"/>
          <p:cNvSpPr txBox="1"/>
          <p:nvPr/>
        </p:nvSpPr>
        <p:spPr>
          <a:xfrm>
            <a:off x="3702808" y="3513848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39"/>
          <p:cNvSpPr txBox="1"/>
          <p:nvPr/>
        </p:nvSpPr>
        <p:spPr>
          <a:xfrm>
            <a:off x="2348483" y="5281688"/>
            <a:ext cx="47942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39"/>
          <p:cNvSpPr txBox="1"/>
          <p:nvPr/>
        </p:nvSpPr>
        <p:spPr>
          <a:xfrm>
            <a:off x="1285732" y="3513835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39"/>
          <p:cNvSpPr txBox="1"/>
          <p:nvPr/>
        </p:nvSpPr>
        <p:spPr>
          <a:xfrm>
            <a:off x="1767316" y="4544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39"/>
          <p:cNvSpPr txBox="1"/>
          <p:nvPr/>
        </p:nvSpPr>
        <p:spPr>
          <a:xfrm>
            <a:off x="2532364" y="2541524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9"/>
          <p:cNvSpPr txBox="1"/>
          <p:nvPr/>
        </p:nvSpPr>
        <p:spPr>
          <a:xfrm>
            <a:off x="2739628" y="3836923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6" name="Google Shape;856;p39"/>
          <p:cNvGrpSpPr/>
          <p:nvPr/>
        </p:nvGrpSpPr>
        <p:grpSpPr>
          <a:xfrm>
            <a:off x="2453918" y="3521731"/>
            <a:ext cx="1168140" cy="486447"/>
            <a:chOff x="2453918" y="3521731"/>
            <a:chExt cx="1168140" cy="486447"/>
          </a:xfrm>
        </p:grpSpPr>
        <p:pic>
          <p:nvPicPr>
            <p:cNvPr id="857" name="Google Shape;857;p3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8" name="Google Shape;858;p3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9" name="Google Shape;859;p39"/>
          <p:cNvSpPr txBox="1"/>
          <p:nvPr/>
        </p:nvSpPr>
        <p:spPr>
          <a:xfrm>
            <a:off x="3358384" y="4544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39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0"/>
          <p:cNvSpPr txBox="1"/>
          <p:nvPr/>
        </p:nvSpPr>
        <p:spPr>
          <a:xfrm>
            <a:off x="1163840" y="2407450"/>
            <a:ext cx="7145655" cy="97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3.	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undirected graph is called 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connected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there is a path between every pair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40"/>
          <p:cNvSpPr txBox="1"/>
          <p:nvPr/>
        </p:nvSpPr>
        <p:spPr>
          <a:xfrm>
            <a:off x="1508277" y="3468115"/>
            <a:ext cx="464947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distinct vertices of the graph.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40"/>
          <p:cNvSpPr txBox="1"/>
          <p:nvPr/>
        </p:nvSpPr>
        <p:spPr>
          <a:xfrm>
            <a:off x="1163853" y="5114023"/>
            <a:ext cx="447484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THIS GRAPH CONNECTED?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40"/>
          <p:cNvSpPr txBox="1">
            <a:spLocks noGrp="1"/>
          </p:cNvSpPr>
          <p:nvPr>
            <p:ph type="title"/>
          </p:nvPr>
        </p:nvSpPr>
        <p:spPr>
          <a:xfrm>
            <a:off x="2974365" y="1182128"/>
            <a:ext cx="40322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3366"/>
                </a:solidFill>
              </a:rPr>
              <a:t>Path of Length n</a:t>
            </a:r>
            <a:endParaRPr dirty="0"/>
          </a:p>
        </p:txBody>
      </p:sp>
      <p:grpSp>
        <p:nvGrpSpPr>
          <p:cNvPr id="869" name="Google Shape;869;p40"/>
          <p:cNvGrpSpPr/>
          <p:nvPr/>
        </p:nvGrpSpPr>
        <p:grpSpPr>
          <a:xfrm>
            <a:off x="6300203" y="4008120"/>
            <a:ext cx="2008346" cy="1856231"/>
            <a:chOff x="6300203" y="4008120"/>
            <a:chExt cx="2008346" cy="1856231"/>
          </a:xfrm>
        </p:grpSpPr>
        <p:sp>
          <p:nvSpPr>
            <p:cNvPr id="870" name="Google Shape;870;p40"/>
            <p:cNvSpPr/>
            <p:nvPr/>
          </p:nvSpPr>
          <p:spPr>
            <a:xfrm>
              <a:off x="6321539" y="4072127"/>
              <a:ext cx="1838325" cy="1731645"/>
            </a:xfrm>
            <a:custGeom>
              <a:avLst/>
              <a:gdLst/>
              <a:ahLst/>
              <a:cxnLst/>
              <a:rect l="l" t="t" r="r" b="b"/>
              <a:pathLst>
                <a:path w="1838325" h="1731645" extrusionOk="0">
                  <a:moveTo>
                    <a:pt x="975360" y="1045464"/>
                  </a:moveTo>
                  <a:lnTo>
                    <a:pt x="954024" y="1024128"/>
                  </a:lnTo>
                  <a:lnTo>
                    <a:pt x="420116" y="1615897"/>
                  </a:lnTo>
                  <a:lnTo>
                    <a:pt x="27432" y="691908"/>
                  </a:lnTo>
                  <a:lnTo>
                    <a:pt x="0" y="701040"/>
                  </a:lnTo>
                  <a:lnTo>
                    <a:pt x="399973" y="1638223"/>
                  </a:lnTo>
                  <a:lnTo>
                    <a:pt x="335280" y="1709928"/>
                  </a:lnTo>
                  <a:lnTo>
                    <a:pt x="356628" y="1731264"/>
                  </a:lnTo>
                  <a:lnTo>
                    <a:pt x="413004" y="1668767"/>
                  </a:lnTo>
                  <a:lnTo>
                    <a:pt x="417576" y="1679448"/>
                  </a:lnTo>
                  <a:lnTo>
                    <a:pt x="441960" y="1667256"/>
                  </a:lnTo>
                  <a:lnTo>
                    <a:pt x="433120" y="1646478"/>
                  </a:lnTo>
                  <a:lnTo>
                    <a:pt x="975360" y="1045464"/>
                  </a:lnTo>
                  <a:close/>
                </a:path>
                <a:path w="1838325" h="1731645" extrusionOk="0">
                  <a:moveTo>
                    <a:pt x="1011936" y="24396"/>
                  </a:moveTo>
                  <a:lnTo>
                    <a:pt x="996708" y="0"/>
                  </a:lnTo>
                  <a:lnTo>
                    <a:pt x="106680" y="685800"/>
                  </a:lnTo>
                  <a:lnTo>
                    <a:pt x="115277" y="699579"/>
                  </a:lnTo>
                  <a:lnTo>
                    <a:pt x="70104" y="685800"/>
                  </a:lnTo>
                  <a:lnTo>
                    <a:pt x="60972" y="713244"/>
                  </a:lnTo>
                  <a:lnTo>
                    <a:pt x="954024" y="984504"/>
                  </a:lnTo>
                  <a:lnTo>
                    <a:pt x="956729" y="972312"/>
                  </a:lnTo>
                  <a:lnTo>
                    <a:pt x="972299" y="972312"/>
                  </a:lnTo>
                  <a:lnTo>
                    <a:pt x="972299" y="88392"/>
                  </a:lnTo>
                  <a:lnTo>
                    <a:pt x="941832" y="88392"/>
                  </a:lnTo>
                  <a:lnTo>
                    <a:pt x="941832" y="951496"/>
                  </a:lnTo>
                  <a:lnTo>
                    <a:pt x="129908" y="704037"/>
                  </a:lnTo>
                  <a:lnTo>
                    <a:pt x="1011936" y="24396"/>
                  </a:lnTo>
                  <a:close/>
                </a:path>
                <a:path w="1838325" h="1731645" extrusionOk="0">
                  <a:moveTo>
                    <a:pt x="1837956" y="685800"/>
                  </a:moveTo>
                  <a:lnTo>
                    <a:pt x="1042428" y="88392"/>
                  </a:lnTo>
                  <a:lnTo>
                    <a:pt x="1024128" y="112776"/>
                  </a:lnTo>
                  <a:lnTo>
                    <a:pt x="1819656" y="710196"/>
                  </a:lnTo>
                  <a:lnTo>
                    <a:pt x="1837956" y="68580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1" name="Google Shape;871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02424" y="4008120"/>
              <a:ext cx="207251" cy="204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2" name="Google Shape;872;p40"/>
            <p:cNvSpPr/>
            <p:nvPr/>
          </p:nvSpPr>
          <p:spPr>
            <a:xfrm>
              <a:off x="6845795" y="5782068"/>
              <a:ext cx="960119" cy="30480"/>
            </a:xfrm>
            <a:custGeom>
              <a:avLst/>
              <a:gdLst/>
              <a:ahLst/>
              <a:cxnLst/>
              <a:rect l="l" t="t" r="r" b="b"/>
              <a:pathLst>
                <a:path w="960120" h="30479" extrusionOk="0">
                  <a:moveTo>
                    <a:pt x="960120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20" y="30480"/>
                  </a:lnTo>
                  <a:lnTo>
                    <a:pt x="96012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3" name="Google Shape;873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00203" y="4700016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4" name="Google Shape;874;p40"/>
            <p:cNvSpPr/>
            <p:nvPr/>
          </p:nvSpPr>
          <p:spPr>
            <a:xfrm>
              <a:off x="7830299" y="4794504"/>
              <a:ext cx="335280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48" y="0"/>
                  </a:moveTo>
                  <a:lnTo>
                    <a:pt x="0" y="914400"/>
                  </a:lnTo>
                  <a:lnTo>
                    <a:pt x="27444" y="923556"/>
                  </a:lnTo>
                  <a:lnTo>
                    <a:pt x="335279" y="9156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5" name="Google Shape;875;p4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74859" y="4664726"/>
              <a:ext cx="233690" cy="244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6" name="Google Shape;876;p4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641592" y="5660148"/>
              <a:ext cx="204203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7" name="Google Shape;877;p4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738872" y="5660148"/>
              <a:ext cx="204203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8" name="Google Shape;878;p4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139118" y="4907280"/>
              <a:ext cx="233274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9" name="Google Shape;879;p40"/>
            <p:cNvSpPr/>
            <p:nvPr/>
          </p:nvSpPr>
          <p:spPr>
            <a:xfrm>
              <a:off x="7199363" y="4757927"/>
              <a:ext cx="1042669" cy="914400"/>
            </a:xfrm>
            <a:custGeom>
              <a:avLst/>
              <a:gdLst/>
              <a:ahLst/>
              <a:cxnLst/>
              <a:rect l="l" t="t" r="r" b="b"/>
              <a:pathLst>
                <a:path w="1042670" h="914400" extrusionOk="0">
                  <a:moveTo>
                    <a:pt x="1042416" y="27444"/>
                  </a:moveTo>
                  <a:lnTo>
                    <a:pt x="1033284" y="0"/>
                  </a:lnTo>
                  <a:lnTo>
                    <a:pt x="6108" y="271272"/>
                  </a:lnTo>
                  <a:lnTo>
                    <a:pt x="10668" y="285000"/>
                  </a:lnTo>
                  <a:lnTo>
                    <a:pt x="0" y="295656"/>
                  </a:lnTo>
                  <a:lnTo>
                    <a:pt x="615708" y="914400"/>
                  </a:lnTo>
                  <a:lnTo>
                    <a:pt x="637032" y="893064"/>
                  </a:lnTo>
                  <a:lnTo>
                    <a:pt x="39268" y="292366"/>
                  </a:lnTo>
                  <a:lnTo>
                    <a:pt x="1042416" y="27444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0" name="Google Shape;880;p40"/>
          <p:cNvSpPr txBox="1"/>
          <p:nvPr/>
        </p:nvSpPr>
        <p:spPr>
          <a:xfrm>
            <a:off x="7036307" y="6394208"/>
            <a:ext cx="47942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40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40"/>
          <p:cNvSpPr txBox="1"/>
          <p:nvPr/>
        </p:nvSpPr>
        <p:spPr>
          <a:xfrm>
            <a:off x="5973569" y="4656835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40"/>
          <p:cNvSpPr txBox="1"/>
          <p:nvPr/>
        </p:nvSpPr>
        <p:spPr>
          <a:xfrm>
            <a:off x="6452092" y="5687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40"/>
          <p:cNvSpPr txBox="1"/>
          <p:nvPr/>
        </p:nvSpPr>
        <p:spPr>
          <a:xfrm>
            <a:off x="7220175" y="3684523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0"/>
          <p:cNvSpPr txBox="1"/>
          <p:nvPr/>
        </p:nvSpPr>
        <p:spPr>
          <a:xfrm>
            <a:off x="8043123" y="5687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40"/>
          <p:cNvSpPr txBox="1"/>
          <p:nvPr/>
        </p:nvSpPr>
        <p:spPr>
          <a:xfrm>
            <a:off x="7503639" y="4979936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0"/>
          <p:cNvSpPr txBox="1"/>
          <p:nvPr/>
        </p:nvSpPr>
        <p:spPr>
          <a:xfrm>
            <a:off x="1163840" y="2407450"/>
            <a:ext cx="7145655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>
              <a:buSzPts val="2400"/>
            </a:pPr>
            <a:r>
              <a:rPr lang="en-US" sz="2400" b="1" dirty="0"/>
              <a:t>How to count the number of path of length n?</a:t>
            </a:r>
            <a:endParaRPr sz="2400" b="1" dirty="0"/>
          </a:p>
        </p:txBody>
      </p:sp>
      <p:sp>
        <p:nvSpPr>
          <p:cNvPr id="868" name="Google Shape;868;p40"/>
          <p:cNvSpPr txBox="1">
            <a:spLocks noGrp="1"/>
          </p:cNvSpPr>
          <p:nvPr>
            <p:ph type="title"/>
          </p:nvPr>
        </p:nvSpPr>
        <p:spPr>
          <a:xfrm>
            <a:off x="2974365" y="1182128"/>
            <a:ext cx="40322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3366"/>
                </a:solidFill>
              </a:rPr>
              <a:t>Path of Length 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9002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d2ccb2fbe_0_28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 simple graph</a:t>
            </a:r>
            <a:endParaRPr>
              <a:solidFill>
                <a:srgbClr val="003366"/>
              </a:solidFill>
            </a:endParaRPr>
          </a:p>
        </p:txBody>
      </p:sp>
      <p:sp>
        <p:nvSpPr>
          <p:cNvPr id="86" name="Google Shape;86;g22d2ccb2fbe_0_28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0000"/>
                </a:solidFill>
              </a:rPr>
              <a:t>What is the maximum number of edges in a simple graph G = (V, E)?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|V| </a:t>
            </a:r>
            <a:r>
              <a:rPr lang="en-US" dirty="0">
                <a:solidFill>
                  <a:srgbClr val="000000"/>
                </a:solidFill>
              </a:rPr>
              <a:t>x ( |V| - </a:t>
            </a:r>
            <a:r>
              <a:rPr lang="en-US">
                <a:solidFill>
                  <a:srgbClr val="000000"/>
                </a:solidFill>
              </a:rPr>
              <a:t>1) / 2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218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0"/>
          <p:cNvSpPr txBox="1"/>
          <p:nvPr/>
        </p:nvSpPr>
        <p:spPr>
          <a:xfrm>
            <a:off x="1163840" y="2407450"/>
            <a:ext cx="7145655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>
              <a:buSzPts val="2400"/>
            </a:pPr>
            <a:r>
              <a:rPr lang="en-US" sz="2400" b="1" dirty="0"/>
              <a:t>How to count the number of path of length n?</a:t>
            </a:r>
            <a:endParaRPr sz="2400" b="1" dirty="0"/>
          </a:p>
        </p:txBody>
      </p:sp>
      <p:sp>
        <p:nvSpPr>
          <p:cNvPr id="868" name="Google Shape;868;p40"/>
          <p:cNvSpPr txBox="1">
            <a:spLocks noGrp="1"/>
          </p:cNvSpPr>
          <p:nvPr>
            <p:ph type="title"/>
          </p:nvPr>
        </p:nvSpPr>
        <p:spPr>
          <a:xfrm>
            <a:off x="2974365" y="1182128"/>
            <a:ext cx="40322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3366"/>
                </a:solidFill>
              </a:rPr>
              <a:t>Path of Length 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9DBA05-B9BE-4DC6-8356-092FF20CCE01}"/>
                  </a:ext>
                </a:extLst>
              </p:cNvPr>
              <p:cNvSpPr txBox="1"/>
              <p:nvPr/>
            </p:nvSpPr>
            <p:spPr>
              <a:xfrm>
                <a:off x="954740" y="3278557"/>
                <a:ext cx="817850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>
                  <a:buSzPts val="2400"/>
                </a:pPr>
                <a:r>
                  <a:rPr lang="en-US" sz="2000" b="1" dirty="0">
                    <a:solidFill>
                      <a:schemeClr val="accent4"/>
                    </a:solidFill>
                  </a:rPr>
                  <a:t>Solution: Given the adjacency matrix A of the graph, the number of path of length n from vertex </a:t>
                </a:r>
                <a:r>
                  <a:rPr lang="en-US" sz="2000" b="1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="1" dirty="0">
                    <a:solidFill>
                      <a:schemeClr val="accent4"/>
                    </a:solidFill>
                  </a:rPr>
                  <a:t> to vertex j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000" b="1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b="1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d>
                    <m:r>
                      <a:rPr lang="en-US" sz="20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2000" b="1" dirty="0">
                    <a:solidFill>
                      <a:schemeClr val="accent4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9DBA05-B9BE-4DC6-8356-092FF20CC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40" y="3278557"/>
                <a:ext cx="8178501" cy="707886"/>
              </a:xfrm>
              <a:prstGeom prst="rect">
                <a:avLst/>
              </a:prstGeom>
              <a:blipFill>
                <a:blip r:embed="rId3"/>
                <a:stretch>
                  <a:fillRect l="-671"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074CBD4-F620-4981-A39E-045FE4CEF4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640" r="85554" b="50859"/>
          <a:stretch/>
        </p:blipFill>
        <p:spPr>
          <a:xfrm>
            <a:off x="760933" y="3986443"/>
            <a:ext cx="1917721" cy="2306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A6EEB-1D62-4439-9C2E-72F15FD1CD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75" t="12140" r="53472" b="52201"/>
          <a:stretch/>
        </p:blipFill>
        <p:spPr>
          <a:xfrm>
            <a:off x="2770093" y="4313182"/>
            <a:ext cx="3135854" cy="1653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B373BB-6914-4B19-9F8A-56459AD38A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17" t="65793" r="50761" b="-1682"/>
          <a:stretch/>
        </p:blipFill>
        <p:spPr>
          <a:xfrm>
            <a:off x="4733365" y="4475394"/>
            <a:ext cx="4722606" cy="165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265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2e73804ff5_0_6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Connected Graph</a:t>
            </a:r>
            <a:endParaRPr/>
          </a:p>
        </p:txBody>
      </p:sp>
      <p:sp>
        <p:nvSpPr>
          <p:cNvPr id="892" name="Google Shape;892;g22e73804ff5_0_6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 is a simple path between every pair of distinct vertices of a connected undirected graph.</a:t>
            </a:r>
            <a:endParaRPr/>
          </a:p>
        </p:txBody>
      </p:sp>
      <p:pic>
        <p:nvPicPr>
          <p:cNvPr id="893" name="Google Shape;893;g22e73804ff5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5375" y="3345655"/>
            <a:ext cx="3787716" cy="3903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2e73804ff5_0_11"/>
          <p:cNvSpPr txBox="1">
            <a:spLocks noGrp="1"/>
          </p:cNvSpPr>
          <p:nvPr>
            <p:ph type="title"/>
          </p:nvPr>
        </p:nvSpPr>
        <p:spPr>
          <a:xfrm>
            <a:off x="1910350" y="1127300"/>
            <a:ext cx="591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Connected Components</a:t>
            </a:r>
            <a:endParaRPr/>
          </a:p>
        </p:txBody>
      </p:sp>
      <p:sp>
        <p:nvSpPr>
          <p:cNvPr id="899" name="Google Shape;899;g22e73804ff5_0_11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3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connected component of a graph G is a connected subgraph of G that is not a proper subgraph of another connected subgraph of G. That is, a connected component of a graph G is a maximal connected subgraph of G.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graph G that is not connected has two or more connected components that are disjoint and have G as their union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2e73804ff5_0_18"/>
          <p:cNvSpPr txBox="1">
            <a:spLocks noGrp="1"/>
          </p:cNvSpPr>
          <p:nvPr>
            <p:ph type="title"/>
          </p:nvPr>
        </p:nvSpPr>
        <p:spPr>
          <a:xfrm>
            <a:off x="1910350" y="1127300"/>
            <a:ext cx="591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Connected Components</a:t>
            </a:r>
            <a:endParaRPr dirty="0"/>
          </a:p>
        </p:txBody>
      </p:sp>
      <p:sp>
        <p:nvSpPr>
          <p:cNvPr id="905" name="Google Shape;905;g22e73804ff5_0_18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How many connected components are there in the following graph?</a:t>
            </a:r>
            <a:endParaRPr/>
          </a:p>
        </p:txBody>
      </p:sp>
      <p:pic>
        <p:nvPicPr>
          <p:cNvPr id="906" name="Google Shape;906;g22e73804ff5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6813" y="3538805"/>
            <a:ext cx="654367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2e73804ff5_0_25"/>
          <p:cNvSpPr txBox="1">
            <a:spLocks noGrp="1"/>
          </p:cNvSpPr>
          <p:nvPr>
            <p:ph type="title"/>
          </p:nvPr>
        </p:nvSpPr>
        <p:spPr>
          <a:xfrm>
            <a:off x="633150" y="1127300"/>
            <a:ext cx="850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Connectedness in Directed Graphs</a:t>
            </a:r>
            <a:endParaRPr dirty="0"/>
          </a:p>
        </p:txBody>
      </p:sp>
      <p:sp>
        <p:nvSpPr>
          <p:cNvPr id="912" name="Google Shape;912;g22e73804ff5_0_25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directed graph is strongly connected if there is a path from a to b and from b to a whenever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and b are vertices in the graph</a:t>
            </a:r>
            <a:endParaRPr/>
          </a:p>
        </p:txBody>
      </p:sp>
      <p:pic>
        <p:nvPicPr>
          <p:cNvPr id="913" name="Google Shape;913;g22e73804ff5_0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675" y="3618555"/>
            <a:ext cx="3946525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g22e73804ff5_0_25"/>
          <p:cNvSpPr txBox="1"/>
          <p:nvPr/>
        </p:nvSpPr>
        <p:spPr>
          <a:xfrm>
            <a:off x="927450" y="6901675"/>
            <a:ext cx="327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Strongly connected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2e73804ff5_0_33"/>
          <p:cNvSpPr txBox="1">
            <a:spLocks noGrp="1"/>
          </p:cNvSpPr>
          <p:nvPr>
            <p:ph type="title"/>
          </p:nvPr>
        </p:nvSpPr>
        <p:spPr>
          <a:xfrm>
            <a:off x="633150" y="1127300"/>
            <a:ext cx="850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Connectedness in Directed Graphs</a:t>
            </a:r>
            <a:endParaRPr dirty="0"/>
          </a:p>
        </p:txBody>
      </p:sp>
      <p:sp>
        <p:nvSpPr>
          <p:cNvPr id="920" name="Google Shape;920;g22e73804ff5_0_33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directed graph is weakly connected if there is a path between every two vertices in the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underlying undirected graph.</a:t>
            </a:r>
            <a:endParaRPr/>
          </a:p>
        </p:txBody>
      </p:sp>
      <p:pic>
        <p:nvPicPr>
          <p:cNvPr id="921" name="Google Shape;921;g22e73804ff5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175" y="3509380"/>
            <a:ext cx="83820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g22e73804ff5_0_33"/>
          <p:cNvSpPr txBox="1"/>
          <p:nvPr/>
        </p:nvSpPr>
        <p:spPr>
          <a:xfrm>
            <a:off x="2205100" y="6862175"/>
            <a:ext cx="628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strongly connected but weakly connected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2e73804ff5_0_44"/>
          <p:cNvSpPr txBox="1">
            <a:spLocks noGrp="1"/>
          </p:cNvSpPr>
          <p:nvPr>
            <p:ph type="title"/>
          </p:nvPr>
        </p:nvSpPr>
        <p:spPr>
          <a:xfrm>
            <a:off x="633150" y="1127300"/>
            <a:ext cx="9016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STRONGLY CONNECTED  COMPONENTS </a:t>
            </a:r>
            <a:endParaRPr sz="3500"/>
          </a:p>
        </p:txBody>
      </p:sp>
      <p:sp>
        <p:nvSpPr>
          <p:cNvPr id="928" name="Google Shape;928;g22e73804ff5_0_44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The subgraphs of a directed graph G that are strongly connected but not contained in larger strongly connected subgraphs, that is, the maximal strongly connected subgraphs, are called the strongly connected components or strong components of G</a:t>
            </a:r>
            <a:endParaRPr sz="2000"/>
          </a:p>
        </p:txBody>
      </p:sp>
      <p:pic>
        <p:nvPicPr>
          <p:cNvPr id="929" name="Google Shape;929;g22e73804ff5_0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50" y="4224601"/>
            <a:ext cx="6906526" cy="27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g22e73804ff5_0_44"/>
          <p:cNvSpPr txBox="1"/>
          <p:nvPr/>
        </p:nvSpPr>
        <p:spPr>
          <a:xfrm>
            <a:off x="6527950" y="4879575"/>
            <a:ext cx="204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many?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5" name="Google Shape;935;p42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936" name="Google Shape;936;p42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4" name="Google Shape;1044;p42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5" name="Google Shape;1045;p42"/>
          <p:cNvSpPr txBox="1"/>
          <p:nvPr/>
        </p:nvSpPr>
        <p:spPr>
          <a:xfrm>
            <a:off x="739114" y="1462570"/>
            <a:ext cx="8022590" cy="173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30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complete graph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 n vertices,  denoted by 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is the simple graph that contains  exactly one edge between each pair of distinct  vertices.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046" name="Google Shape;1046;p42"/>
          <p:cNvGrpSpPr/>
          <p:nvPr/>
        </p:nvGrpSpPr>
        <p:grpSpPr>
          <a:xfrm>
            <a:off x="1216139" y="3806952"/>
            <a:ext cx="7629156" cy="1609344"/>
            <a:chOff x="1216139" y="3806952"/>
            <a:chExt cx="7629156" cy="1609344"/>
          </a:xfrm>
        </p:grpSpPr>
        <p:pic>
          <p:nvPicPr>
            <p:cNvPr id="1047" name="Google Shape;1047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16139" y="52547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4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30539" y="52547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4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30539" y="41879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0" name="Google Shape;1050;p42"/>
            <p:cNvSpPr/>
            <p:nvPr/>
          </p:nvSpPr>
          <p:spPr>
            <a:xfrm>
              <a:off x="2197595" y="4343400"/>
              <a:ext cx="27940" cy="914400"/>
            </a:xfrm>
            <a:custGeom>
              <a:avLst/>
              <a:gdLst/>
              <a:ahLst/>
              <a:cxnLst/>
              <a:rect l="l" t="t" r="r" b="b"/>
              <a:pathLst>
                <a:path w="27939" h="914400" extrusionOk="0">
                  <a:moveTo>
                    <a:pt x="27419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27419" y="914400"/>
                  </a:lnTo>
                  <a:lnTo>
                    <a:pt x="27419" y="0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1" name="Google Shape;1051;p4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68739" y="52547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2" name="Google Shape;1052;p4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187939" y="5254752"/>
              <a:ext cx="161543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3" name="Google Shape;1053;p4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578339" y="4187952"/>
              <a:ext cx="161543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4" name="Google Shape;1054;p42"/>
            <p:cNvSpPr/>
            <p:nvPr/>
          </p:nvSpPr>
          <p:spPr>
            <a:xfrm>
              <a:off x="3090659" y="4315967"/>
              <a:ext cx="1134110" cy="1033780"/>
            </a:xfrm>
            <a:custGeom>
              <a:avLst/>
              <a:gdLst/>
              <a:ahLst/>
              <a:cxnLst/>
              <a:rect l="l" t="t" r="r" b="b"/>
              <a:pathLst>
                <a:path w="1134110" h="1033779" extrusionOk="0">
                  <a:moveTo>
                    <a:pt x="524256" y="12204"/>
                  </a:moveTo>
                  <a:lnTo>
                    <a:pt x="502920" y="0"/>
                  </a:lnTo>
                  <a:lnTo>
                    <a:pt x="0" y="960120"/>
                  </a:lnTo>
                  <a:lnTo>
                    <a:pt x="24396" y="972312"/>
                  </a:lnTo>
                  <a:lnTo>
                    <a:pt x="524256" y="12204"/>
                  </a:lnTo>
                  <a:close/>
                </a:path>
                <a:path w="1134110" h="1033779" extrusionOk="0">
                  <a:moveTo>
                    <a:pt x="1100340" y="1005840"/>
                  </a:moveTo>
                  <a:lnTo>
                    <a:pt x="33540" y="1005840"/>
                  </a:lnTo>
                  <a:lnTo>
                    <a:pt x="33540" y="1033272"/>
                  </a:lnTo>
                  <a:lnTo>
                    <a:pt x="1100340" y="1033272"/>
                  </a:lnTo>
                  <a:lnTo>
                    <a:pt x="1100340" y="1005840"/>
                  </a:lnTo>
                  <a:close/>
                </a:path>
                <a:path w="1134110" h="1033779" extrusionOk="0">
                  <a:moveTo>
                    <a:pt x="1133856" y="960120"/>
                  </a:moveTo>
                  <a:lnTo>
                    <a:pt x="633984" y="0"/>
                  </a:lnTo>
                  <a:lnTo>
                    <a:pt x="609612" y="12204"/>
                  </a:lnTo>
                  <a:lnTo>
                    <a:pt x="1112520" y="972312"/>
                  </a:lnTo>
                  <a:lnTo>
                    <a:pt x="1133856" y="960120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5" name="Google Shape;1055;p4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02339" y="4187952"/>
              <a:ext cx="1304543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6" name="Google Shape;1056;p4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159739" y="3806952"/>
              <a:ext cx="1685556" cy="16093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7" name="Google Shape;1057;p42"/>
          <p:cNvSpPr txBox="1"/>
          <p:nvPr/>
        </p:nvSpPr>
        <p:spPr>
          <a:xfrm>
            <a:off x="1107439" y="5577357"/>
            <a:ext cx="130175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	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58" name="Google Shape;1058;p42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67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9" name="Google Shape;1059;p42"/>
          <p:cNvSpPr txBox="1"/>
          <p:nvPr/>
        </p:nvSpPr>
        <p:spPr>
          <a:xfrm>
            <a:off x="3406101" y="5577357"/>
            <a:ext cx="43815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0" name="Google Shape;1060;p42"/>
          <p:cNvSpPr txBox="1"/>
          <p:nvPr/>
        </p:nvSpPr>
        <p:spPr>
          <a:xfrm>
            <a:off x="5539689" y="5577357"/>
            <a:ext cx="43815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1" name="Google Shape;1061;p42"/>
          <p:cNvSpPr txBox="1"/>
          <p:nvPr/>
        </p:nvSpPr>
        <p:spPr>
          <a:xfrm>
            <a:off x="7749476" y="5577357"/>
            <a:ext cx="43815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oogle Shape;1066;p43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1067" name="Google Shape;1067;p43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43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43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43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43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43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43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43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43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43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43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43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43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43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43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43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43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43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43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43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43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43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43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43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43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43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43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43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43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43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43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43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43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43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43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43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3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3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3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3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3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3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3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3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3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3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3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3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3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3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3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3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3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3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3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3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3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3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3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3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3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3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3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3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3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3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3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3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3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3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3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5" name="Google Shape;1175;p43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76" name="Google Shape;1176;p43"/>
          <p:cNvSpPr txBox="1"/>
          <p:nvPr/>
        </p:nvSpPr>
        <p:spPr>
          <a:xfrm>
            <a:off x="739012" y="1465618"/>
            <a:ext cx="8061325" cy="130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825" rIns="0" bIns="0" anchor="t" anchorCtr="0">
            <a:spAutoFit/>
          </a:bodyPr>
          <a:lstStyle/>
          <a:p>
            <a:pPr marL="38100" marR="30480" lvl="0" indent="0" algn="l" rtl="0">
              <a:lnSpc>
                <a:spcPct val="119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cycle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≥</a:t>
            </a:r>
            <a:r>
              <a:rPr lang="en-US" sz="2800" b="0" i="0" u="none" strike="noStrike" cap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3, consists of n  vertices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…,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edges {v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}, {v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}, …,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0" lvl="0" indent="0" algn="l" rtl="0">
              <a:lnSpc>
                <a:spcPct val="11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{v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n-1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}, {v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}.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77" name="Google Shape;1177;p43"/>
          <p:cNvGrpSpPr/>
          <p:nvPr/>
        </p:nvGrpSpPr>
        <p:grpSpPr>
          <a:xfrm>
            <a:off x="911339" y="3654552"/>
            <a:ext cx="8065008" cy="1609344"/>
            <a:chOff x="911339" y="3654552"/>
            <a:chExt cx="8065008" cy="1609344"/>
          </a:xfrm>
        </p:grpSpPr>
        <p:pic>
          <p:nvPicPr>
            <p:cNvPr id="1178" name="Google Shape;1178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1339" y="51023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9" name="Google Shape;1179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30539" y="51023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0" name="Google Shape;1180;p4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20939" y="40355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1" name="Google Shape;1181;p43"/>
            <p:cNvSpPr/>
            <p:nvPr/>
          </p:nvSpPr>
          <p:spPr>
            <a:xfrm>
              <a:off x="1033259" y="4163567"/>
              <a:ext cx="1134110" cy="1033780"/>
            </a:xfrm>
            <a:custGeom>
              <a:avLst/>
              <a:gdLst/>
              <a:ahLst/>
              <a:cxnLst/>
              <a:rect l="l" t="t" r="r" b="b"/>
              <a:pathLst>
                <a:path w="1134110" h="1033779" extrusionOk="0">
                  <a:moveTo>
                    <a:pt x="524268" y="12204"/>
                  </a:moveTo>
                  <a:lnTo>
                    <a:pt x="502920" y="0"/>
                  </a:lnTo>
                  <a:lnTo>
                    <a:pt x="0" y="960120"/>
                  </a:lnTo>
                  <a:lnTo>
                    <a:pt x="24396" y="972312"/>
                  </a:lnTo>
                  <a:lnTo>
                    <a:pt x="524268" y="12204"/>
                  </a:lnTo>
                  <a:close/>
                </a:path>
                <a:path w="1134110" h="1033779" extrusionOk="0">
                  <a:moveTo>
                    <a:pt x="1100340" y="1005840"/>
                  </a:moveTo>
                  <a:lnTo>
                    <a:pt x="33540" y="1005840"/>
                  </a:lnTo>
                  <a:lnTo>
                    <a:pt x="33540" y="1033272"/>
                  </a:lnTo>
                  <a:lnTo>
                    <a:pt x="1100340" y="1033272"/>
                  </a:lnTo>
                  <a:lnTo>
                    <a:pt x="1100340" y="1005840"/>
                  </a:lnTo>
                  <a:close/>
                </a:path>
                <a:path w="1134110" h="1033779" extrusionOk="0">
                  <a:moveTo>
                    <a:pt x="1133856" y="960120"/>
                  </a:moveTo>
                  <a:lnTo>
                    <a:pt x="633996" y="0"/>
                  </a:lnTo>
                  <a:lnTo>
                    <a:pt x="609600" y="12204"/>
                  </a:lnTo>
                  <a:lnTo>
                    <a:pt x="1112520" y="972312"/>
                  </a:lnTo>
                  <a:lnTo>
                    <a:pt x="1133856" y="960120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2" name="Google Shape;1182;p4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44939" y="4035552"/>
              <a:ext cx="1304544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3" name="Google Shape;1183;p4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462003" y="5081016"/>
              <a:ext cx="161556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4" name="Google Shape;1184;p4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300203" y="5081016"/>
              <a:ext cx="161543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5" name="Google Shape;1185;p4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57203" y="4242816"/>
              <a:ext cx="161556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6" name="Google Shape;1186;p4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605003" y="42428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7" name="Google Shape;1187;p4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864339" y="3654552"/>
              <a:ext cx="161543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8" name="Google Shape;1188;p43"/>
            <p:cNvSpPr/>
            <p:nvPr/>
          </p:nvSpPr>
          <p:spPr>
            <a:xfrm>
              <a:off x="5224259" y="3779519"/>
              <a:ext cx="1472565" cy="1393190"/>
            </a:xfrm>
            <a:custGeom>
              <a:avLst/>
              <a:gdLst/>
              <a:ahLst/>
              <a:cxnLst/>
              <a:rect l="l" t="t" r="r" b="b"/>
              <a:pathLst>
                <a:path w="1472565" h="1393189" extrusionOk="0">
                  <a:moveTo>
                    <a:pt x="274320" y="1322832"/>
                  </a:moveTo>
                  <a:lnTo>
                    <a:pt x="24384" y="615696"/>
                  </a:lnTo>
                  <a:lnTo>
                    <a:pt x="0" y="624852"/>
                  </a:lnTo>
                  <a:lnTo>
                    <a:pt x="252984" y="1331976"/>
                  </a:lnTo>
                  <a:lnTo>
                    <a:pt x="274320" y="1322832"/>
                  </a:lnTo>
                  <a:close/>
                </a:path>
                <a:path w="1472565" h="1393189" extrusionOk="0">
                  <a:moveTo>
                    <a:pt x="673608" y="18288"/>
                  </a:moveTo>
                  <a:lnTo>
                    <a:pt x="658368" y="0"/>
                  </a:lnTo>
                  <a:lnTo>
                    <a:pt x="57912" y="478536"/>
                  </a:lnTo>
                  <a:lnTo>
                    <a:pt x="73164" y="499872"/>
                  </a:lnTo>
                  <a:lnTo>
                    <a:pt x="673608" y="18288"/>
                  </a:lnTo>
                  <a:close/>
                </a:path>
                <a:path w="1472565" h="1393189" extrusionOk="0">
                  <a:moveTo>
                    <a:pt x="1078992" y="1368552"/>
                  </a:moveTo>
                  <a:lnTo>
                    <a:pt x="393192" y="1368552"/>
                  </a:lnTo>
                  <a:lnTo>
                    <a:pt x="393192" y="1392936"/>
                  </a:lnTo>
                  <a:lnTo>
                    <a:pt x="1078992" y="1392936"/>
                  </a:lnTo>
                  <a:lnTo>
                    <a:pt x="1078992" y="1368552"/>
                  </a:lnTo>
                  <a:close/>
                </a:path>
                <a:path w="1472565" h="1393189" extrusionOk="0">
                  <a:moveTo>
                    <a:pt x="1414284" y="478536"/>
                  </a:moveTo>
                  <a:lnTo>
                    <a:pt x="783336" y="0"/>
                  </a:lnTo>
                  <a:lnTo>
                    <a:pt x="768096" y="18288"/>
                  </a:lnTo>
                  <a:lnTo>
                    <a:pt x="1399032" y="499872"/>
                  </a:lnTo>
                  <a:lnTo>
                    <a:pt x="1414284" y="478536"/>
                  </a:lnTo>
                  <a:close/>
                </a:path>
                <a:path w="1472565" h="1393189" extrusionOk="0">
                  <a:moveTo>
                    <a:pt x="1472184" y="624852"/>
                  </a:moveTo>
                  <a:lnTo>
                    <a:pt x="1447812" y="615696"/>
                  </a:lnTo>
                  <a:lnTo>
                    <a:pt x="1197876" y="1322832"/>
                  </a:lnTo>
                  <a:lnTo>
                    <a:pt x="1222248" y="1331976"/>
                  </a:lnTo>
                  <a:lnTo>
                    <a:pt x="1472184" y="624852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9" name="Google Shape;1189;p4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748003" y="50810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0" name="Google Shape;1190;p4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433803" y="50810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1" name="Google Shape;1191;p4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367003" y="43952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2" name="Google Shape;1192;p4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814803" y="43952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3" name="Google Shape;1193;p4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748003" y="37094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4" name="Google Shape;1194;p43"/>
            <p:cNvSpPr/>
            <p:nvPr/>
          </p:nvSpPr>
          <p:spPr>
            <a:xfrm>
              <a:off x="7437120" y="3837431"/>
              <a:ext cx="1469390" cy="1335405"/>
            </a:xfrm>
            <a:custGeom>
              <a:avLst/>
              <a:gdLst/>
              <a:ahLst/>
              <a:cxnLst/>
              <a:rect l="l" t="t" r="r" b="b"/>
              <a:pathLst>
                <a:path w="1469390" h="1335404" extrusionOk="0">
                  <a:moveTo>
                    <a:pt x="347459" y="1261872"/>
                  </a:moveTo>
                  <a:lnTo>
                    <a:pt x="21323" y="707136"/>
                  </a:lnTo>
                  <a:lnTo>
                    <a:pt x="0" y="719340"/>
                  </a:lnTo>
                  <a:lnTo>
                    <a:pt x="326123" y="1277112"/>
                  </a:lnTo>
                  <a:lnTo>
                    <a:pt x="347459" y="1261872"/>
                  </a:lnTo>
                  <a:close/>
                </a:path>
                <a:path w="1469390" h="1335404" extrusionOk="0">
                  <a:moveTo>
                    <a:pt x="347459" y="12204"/>
                  </a:moveTo>
                  <a:lnTo>
                    <a:pt x="326123" y="0"/>
                  </a:lnTo>
                  <a:lnTo>
                    <a:pt x="0" y="554736"/>
                  </a:lnTo>
                  <a:lnTo>
                    <a:pt x="21323" y="566940"/>
                  </a:lnTo>
                  <a:lnTo>
                    <a:pt x="347459" y="12204"/>
                  </a:lnTo>
                  <a:close/>
                </a:path>
                <a:path w="1469390" h="1335404" extrusionOk="0">
                  <a:moveTo>
                    <a:pt x="999731" y="1310640"/>
                  </a:moveTo>
                  <a:lnTo>
                    <a:pt x="466331" y="1310640"/>
                  </a:lnTo>
                  <a:lnTo>
                    <a:pt x="466331" y="1335024"/>
                  </a:lnTo>
                  <a:lnTo>
                    <a:pt x="999731" y="1335024"/>
                  </a:lnTo>
                  <a:lnTo>
                    <a:pt x="999731" y="1310640"/>
                  </a:lnTo>
                  <a:close/>
                </a:path>
                <a:path w="1469390" h="1335404" extrusionOk="0">
                  <a:moveTo>
                    <a:pt x="1469123" y="719340"/>
                  </a:moveTo>
                  <a:lnTo>
                    <a:pt x="1447800" y="707136"/>
                  </a:lnTo>
                  <a:lnTo>
                    <a:pt x="1118603" y="1261872"/>
                  </a:lnTo>
                  <a:lnTo>
                    <a:pt x="1139952" y="1277112"/>
                  </a:lnTo>
                  <a:lnTo>
                    <a:pt x="1469123" y="719340"/>
                  </a:lnTo>
                  <a:close/>
                </a:path>
                <a:path w="1469390" h="1335404" extrusionOk="0">
                  <a:moveTo>
                    <a:pt x="1469123" y="554736"/>
                  </a:moveTo>
                  <a:lnTo>
                    <a:pt x="1139952" y="0"/>
                  </a:lnTo>
                  <a:lnTo>
                    <a:pt x="1118603" y="12204"/>
                  </a:lnTo>
                  <a:lnTo>
                    <a:pt x="1447800" y="566940"/>
                  </a:lnTo>
                  <a:lnTo>
                    <a:pt x="1469123" y="554736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5" name="Google Shape;1195;p4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433803" y="37094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6" name="Google Shape;1196;p43"/>
            <p:cNvSpPr/>
            <p:nvPr/>
          </p:nvSpPr>
          <p:spPr>
            <a:xfrm>
              <a:off x="7903451" y="3776484"/>
              <a:ext cx="533400" cy="24765"/>
            </a:xfrm>
            <a:custGeom>
              <a:avLst/>
              <a:gdLst/>
              <a:ahLst/>
              <a:cxnLst/>
              <a:rect l="l" t="t" r="r" b="b"/>
              <a:pathLst>
                <a:path w="533400" h="24764" extrusionOk="0">
                  <a:moveTo>
                    <a:pt x="533400" y="0"/>
                  </a:moveTo>
                  <a:lnTo>
                    <a:pt x="0" y="0"/>
                  </a:lnTo>
                  <a:lnTo>
                    <a:pt x="0" y="24371"/>
                  </a:lnTo>
                  <a:lnTo>
                    <a:pt x="533400" y="24371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7" name="Google Shape;1197;p43"/>
          <p:cNvSpPr txBox="1"/>
          <p:nvPr/>
        </p:nvSpPr>
        <p:spPr>
          <a:xfrm>
            <a:off x="1403591" y="5556021"/>
            <a:ext cx="43497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98" name="Google Shape;1198;p43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68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9" name="Google Shape;1199;p43"/>
          <p:cNvSpPr txBox="1"/>
          <p:nvPr/>
        </p:nvSpPr>
        <p:spPr>
          <a:xfrm>
            <a:off x="3460978" y="5556021"/>
            <a:ext cx="43497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00" name="Google Shape;1200;p43"/>
          <p:cNvSpPr txBox="1"/>
          <p:nvPr/>
        </p:nvSpPr>
        <p:spPr>
          <a:xfrm>
            <a:off x="5746965" y="5556021"/>
            <a:ext cx="43497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01" name="Google Shape;1201;p43"/>
          <p:cNvSpPr txBox="1"/>
          <p:nvPr/>
        </p:nvSpPr>
        <p:spPr>
          <a:xfrm>
            <a:off x="7956753" y="5556021"/>
            <a:ext cx="43497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6" name="Google Shape;1206;p44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1207" name="Google Shape;1207;p44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4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4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44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44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44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4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44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44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44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44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44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4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44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44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44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44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44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44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44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44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44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44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44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44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44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44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44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44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44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44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44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44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44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44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44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44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44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44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44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44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44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44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44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44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44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44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44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44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44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44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44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4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44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44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44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44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44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44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44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44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4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44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44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4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44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4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4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44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44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44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44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44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44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44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44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44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44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44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44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44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44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44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44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44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44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44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5" name="Google Shape;1315;p44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6" name="Google Shape;1316;p44"/>
          <p:cNvSpPr txBox="1"/>
          <p:nvPr/>
        </p:nvSpPr>
        <p:spPr>
          <a:xfrm>
            <a:off x="739101" y="1462570"/>
            <a:ext cx="8369300" cy="173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30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obtain the </a:t>
            </a: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wheel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we add  an additional vertex to the cycle 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for 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≥</a:t>
            </a:r>
            <a:r>
              <a:rPr lang="en-US" sz="2800" b="0" i="0" u="none" strike="noStrike" cap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3, and  connect this new vertex to each of the n vertices  in 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by adding new edges.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7" name="Google Shape;1317;p44"/>
          <p:cNvSpPr txBox="1"/>
          <p:nvPr/>
        </p:nvSpPr>
        <p:spPr>
          <a:xfrm>
            <a:off x="1403540" y="5556021"/>
            <a:ext cx="59309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8" name="Google Shape;1318;p44"/>
          <p:cNvSpPr txBox="1"/>
          <p:nvPr/>
        </p:nvSpPr>
        <p:spPr>
          <a:xfrm>
            <a:off x="3460927" y="5556021"/>
            <a:ext cx="59309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9" name="Google Shape;1319;p44"/>
          <p:cNvSpPr txBox="1"/>
          <p:nvPr/>
        </p:nvSpPr>
        <p:spPr>
          <a:xfrm>
            <a:off x="5746915" y="5556021"/>
            <a:ext cx="59309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20" name="Google Shape;1320;p44"/>
          <p:cNvSpPr txBox="1"/>
          <p:nvPr/>
        </p:nvSpPr>
        <p:spPr>
          <a:xfrm>
            <a:off x="7956702" y="5556021"/>
            <a:ext cx="59309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321" name="Google Shape;1321;p44"/>
          <p:cNvGrpSpPr/>
          <p:nvPr/>
        </p:nvGrpSpPr>
        <p:grpSpPr>
          <a:xfrm>
            <a:off x="911339" y="3654552"/>
            <a:ext cx="8065008" cy="1609344"/>
            <a:chOff x="911339" y="3654552"/>
            <a:chExt cx="8065008" cy="1609344"/>
          </a:xfrm>
        </p:grpSpPr>
        <p:pic>
          <p:nvPicPr>
            <p:cNvPr id="1322" name="Google Shape;1322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1339" y="4035552"/>
              <a:ext cx="1380744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3" name="Google Shape;1323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44939" y="4035552"/>
              <a:ext cx="1304544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4" name="Google Shape;1324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57203" y="3654552"/>
              <a:ext cx="1609343" cy="1588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5" name="Google Shape;1325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367003" y="3709416"/>
              <a:ext cx="1609344" cy="1533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6" name="Google Shape;1326;p44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69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/>
          <p:nvPr/>
        </p:nvSpPr>
        <p:spPr>
          <a:xfrm>
            <a:off x="1697227" y="2527513"/>
            <a:ext cx="644017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2.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multigraph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= (V, E) 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or more edges may connect the  same pair of vertices.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6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93" name="Google Shape;93;p6"/>
          <p:cNvSpPr txBox="1"/>
          <p:nvPr/>
        </p:nvSpPr>
        <p:spPr>
          <a:xfrm>
            <a:off x="2492768" y="1182153"/>
            <a:ext cx="499046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 Non-Simple Graph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" name="Google Shape;1331;p45"/>
          <p:cNvGrpSpPr/>
          <p:nvPr/>
        </p:nvGrpSpPr>
        <p:grpSpPr>
          <a:xfrm>
            <a:off x="489952" y="457200"/>
            <a:ext cx="9144000" cy="6858000"/>
            <a:chOff x="457200" y="457212"/>
            <a:chExt cx="9144000" cy="6858000"/>
          </a:xfrm>
        </p:grpSpPr>
        <p:sp>
          <p:nvSpPr>
            <p:cNvPr id="1332" name="Google Shape;1332;p45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45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45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45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45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45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45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45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45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45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45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45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45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45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45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45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45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45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45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45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45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45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45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45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45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45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45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45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45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45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45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45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45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45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45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45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45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45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45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45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45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45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45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45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45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45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45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45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45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45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45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45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45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45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45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45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45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45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45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45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45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45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45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45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45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45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45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45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45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45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45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45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45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45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45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45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45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45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45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45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45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45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45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45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45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45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45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45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45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45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45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45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45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45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45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45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45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0" name="Google Shape;1440;p45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1" name="Google Shape;1441;p45"/>
          <p:cNvSpPr txBox="1"/>
          <p:nvPr/>
        </p:nvSpPr>
        <p:spPr>
          <a:xfrm>
            <a:off x="1403553" y="5555970"/>
            <a:ext cx="49720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2" name="Google Shape;1442;p45"/>
          <p:cNvSpPr txBox="1"/>
          <p:nvPr/>
        </p:nvSpPr>
        <p:spPr>
          <a:xfrm>
            <a:off x="3863276" y="5577293"/>
            <a:ext cx="53530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3" name="Google Shape;1443;p45"/>
          <p:cNvSpPr txBox="1"/>
          <p:nvPr/>
        </p:nvSpPr>
        <p:spPr>
          <a:xfrm>
            <a:off x="6911263" y="5577293"/>
            <a:ext cx="53530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444" name="Google Shape;1444;p45"/>
          <p:cNvGrpSpPr/>
          <p:nvPr/>
        </p:nvGrpSpPr>
        <p:grpSpPr>
          <a:xfrm>
            <a:off x="911339" y="3578352"/>
            <a:ext cx="7248156" cy="1685544"/>
            <a:chOff x="911339" y="3578352"/>
            <a:chExt cx="7248156" cy="1685544"/>
          </a:xfrm>
        </p:grpSpPr>
        <p:pic>
          <p:nvPicPr>
            <p:cNvPr id="1445" name="Google Shape;1445;p4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1339" y="51023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6" name="Google Shape;1446;p4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30539" y="51023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7" name="Google Shape;1447;p45"/>
            <p:cNvSpPr/>
            <p:nvPr/>
          </p:nvSpPr>
          <p:spPr>
            <a:xfrm>
              <a:off x="1066800" y="5169408"/>
              <a:ext cx="1066800" cy="27940"/>
            </a:xfrm>
            <a:custGeom>
              <a:avLst/>
              <a:gdLst/>
              <a:ahLst/>
              <a:cxnLst/>
              <a:rect l="l" t="t" r="r" b="b"/>
              <a:pathLst>
                <a:path w="1066800" h="27939" extrusionOk="0">
                  <a:moveTo>
                    <a:pt x="106680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066800" y="27432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48" name="Google Shape;1448;p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25939" y="4035552"/>
              <a:ext cx="1304543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9" name="Google Shape;1449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169139" y="3578352"/>
              <a:ext cx="1990356" cy="16855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0" name="Google Shape;1450;p45"/>
          <p:cNvSpPr txBox="1"/>
          <p:nvPr/>
        </p:nvSpPr>
        <p:spPr>
          <a:xfrm>
            <a:off x="916939" y="4669040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1" name="Google Shape;1451;p45"/>
          <p:cNvSpPr txBox="1"/>
          <p:nvPr/>
        </p:nvSpPr>
        <p:spPr>
          <a:xfrm>
            <a:off x="2136139" y="4669040"/>
            <a:ext cx="13970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2" name="Google Shape;1452;p45"/>
          <p:cNvSpPr txBox="1"/>
          <p:nvPr/>
        </p:nvSpPr>
        <p:spPr>
          <a:xfrm>
            <a:off x="2974327" y="4973840"/>
            <a:ext cx="33655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00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3" name="Google Shape;1453;p45"/>
          <p:cNvSpPr txBox="1"/>
          <p:nvPr/>
        </p:nvSpPr>
        <p:spPr>
          <a:xfrm>
            <a:off x="2974327" y="3907040"/>
            <a:ext cx="29146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10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4" name="Google Shape;1454;p45"/>
          <p:cNvSpPr txBox="1"/>
          <p:nvPr/>
        </p:nvSpPr>
        <p:spPr>
          <a:xfrm>
            <a:off x="4879327" y="4973840"/>
            <a:ext cx="365251" cy="62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01	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5" name="Google Shape;1455;p45"/>
          <p:cNvSpPr txBox="1"/>
          <p:nvPr/>
        </p:nvSpPr>
        <p:spPr>
          <a:xfrm>
            <a:off x="7622526" y="4973840"/>
            <a:ext cx="451484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001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6" name="Google Shape;1456;p45"/>
          <p:cNvSpPr txBox="1"/>
          <p:nvPr/>
        </p:nvSpPr>
        <p:spPr>
          <a:xfrm>
            <a:off x="7470126" y="3983240"/>
            <a:ext cx="41084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101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7" name="Google Shape;1457;p45"/>
          <p:cNvSpPr txBox="1"/>
          <p:nvPr/>
        </p:nvSpPr>
        <p:spPr>
          <a:xfrm>
            <a:off x="4879327" y="3907040"/>
            <a:ext cx="866635" cy="62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11	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8" name="Google Shape;1458;p45"/>
          <p:cNvSpPr txBox="1"/>
          <p:nvPr/>
        </p:nvSpPr>
        <p:spPr>
          <a:xfrm>
            <a:off x="6403327" y="4440440"/>
            <a:ext cx="445134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010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9" name="Google Shape;1459;p45"/>
          <p:cNvSpPr txBox="1"/>
          <p:nvPr/>
        </p:nvSpPr>
        <p:spPr>
          <a:xfrm>
            <a:off x="8308326" y="4516640"/>
            <a:ext cx="40449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011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0" name="Google Shape;1460;p45"/>
          <p:cNvSpPr txBox="1"/>
          <p:nvPr/>
        </p:nvSpPr>
        <p:spPr>
          <a:xfrm>
            <a:off x="701001" y="1191297"/>
            <a:ext cx="8116570" cy="2992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75565" marR="30480" lvl="0" indent="0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n-cube,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denoted by Q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is the  graph that has vertices representing the 2</a:t>
            </a:r>
            <a:r>
              <a:rPr lang="en-US" sz="2775" b="0" i="0" u="none" strike="noStrike" cap="none" baseline="30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bit  strings of length n. Two vertices are adjacent if  and only if the bit strings that they represent  differ in exactly one bit position.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149860" lvl="0" indent="0" algn="r" rtl="0">
              <a:lnSpc>
                <a:spcPct val="100000"/>
              </a:lnSpc>
              <a:spcBef>
                <a:spcPts val="228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	111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1" name="Google Shape;1461;p45"/>
          <p:cNvSpPr/>
          <p:nvPr/>
        </p:nvSpPr>
        <p:spPr>
          <a:xfrm>
            <a:off x="6297155" y="3703320"/>
            <a:ext cx="591820" cy="368935"/>
          </a:xfrm>
          <a:custGeom>
            <a:avLst/>
            <a:gdLst/>
            <a:ahLst/>
            <a:cxnLst/>
            <a:rect l="l" t="t" r="r" b="b"/>
            <a:pathLst>
              <a:path w="591820" h="368935" extrusionOk="0">
                <a:moveTo>
                  <a:pt x="579119" y="0"/>
                </a:moveTo>
                <a:lnTo>
                  <a:pt x="0" y="347471"/>
                </a:lnTo>
                <a:lnTo>
                  <a:pt x="12191" y="368807"/>
                </a:lnTo>
                <a:lnTo>
                  <a:pt x="591312" y="21335"/>
                </a:lnTo>
                <a:lnTo>
                  <a:pt x="579119" y="0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45"/>
          <p:cNvSpPr/>
          <p:nvPr/>
        </p:nvSpPr>
        <p:spPr>
          <a:xfrm>
            <a:off x="7440168" y="3703320"/>
            <a:ext cx="591820" cy="368935"/>
          </a:xfrm>
          <a:custGeom>
            <a:avLst/>
            <a:gdLst/>
            <a:ahLst/>
            <a:cxnLst/>
            <a:rect l="l" t="t" r="r" b="b"/>
            <a:pathLst>
              <a:path w="591820" h="368935" extrusionOk="0">
                <a:moveTo>
                  <a:pt x="579107" y="0"/>
                </a:moveTo>
                <a:lnTo>
                  <a:pt x="0" y="347471"/>
                </a:lnTo>
                <a:lnTo>
                  <a:pt x="12179" y="368807"/>
                </a:lnTo>
                <a:lnTo>
                  <a:pt x="591299" y="21335"/>
                </a:lnTo>
                <a:lnTo>
                  <a:pt x="579107" y="0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45"/>
          <p:cNvSpPr/>
          <p:nvPr/>
        </p:nvSpPr>
        <p:spPr>
          <a:xfrm>
            <a:off x="7440168" y="4770120"/>
            <a:ext cx="591820" cy="368935"/>
          </a:xfrm>
          <a:custGeom>
            <a:avLst/>
            <a:gdLst/>
            <a:ahLst/>
            <a:cxnLst/>
            <a:rect l="l" t="t" r="r" b="b"/>
            <a:pathLst>
              <a:path w="591820" h="368935" extrusionOk="0">
                <a:moveTo>
                  <a:pt x="579107" y="0"/>
                </a:moveTo>
                <a:lnTo>
                  <a:pt x="0" y="347471"/>
                </a:lnTo>
                <a:lnTo>
                  <a:pt x="12179" y="368807"/>
                </a:lnTo>
                <a:lnTo>
                  <a:pt x="591299" y="21335"/>
                </a:lnTo>
                <a:lnTo>
                  <a:pt x="579107" y="0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45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5" name="Google Shape;1465;p45"/>
          <p:cNvSpPr txBox="1"/>
          <p:nvPr/>
        </p:nvSpPr>
        <p:spPr>
          <a:xfrm>
            <a:off x="6522946" y="3227970"/>
            <a:ext cx="410845" cy="62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110	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6" name="Google Shape;1466;p45"/>
          <p:cNvSpPr/>
          <p:nvPr/>
        </p:nvSpPr>
        <p:spPr>
          <a:xfrm>
            <a:off x="5793078" y="3837837"/>
            <a:ext cx="4828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45"/>
          <p:cNvSpPr/>
          <p:nvPr/>
        </p:nvSpPr>
        <p:spPr>
          <a:xfrm>
            <a:off x="5821982" y="5269738"/>
            <a:ext cx="5645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000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2" name="Google Shape;1472;p46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1473" name="Google Shape;1473;p46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46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46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46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46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46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46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46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46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46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46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46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46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46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46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46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46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46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46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46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46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46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46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46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46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46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46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46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46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46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46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46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46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46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46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46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46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46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46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46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46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46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46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46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46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46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46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46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46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46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46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46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46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46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46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46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46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46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46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46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46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46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46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46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46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46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46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46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46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46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46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46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46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46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46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46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46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46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1" name="Google Shape;1581;p46"/>
          <p:cNvSpPr txBox="1">
            <a:spLocks noGrp="1"/>
          </p:cNvSpPr>
          <p:nvPr>
            <p:ph type="title"/>
          </p:nvPr>
        </p:nvSpPr>
        <p:spPr>
          <a:xfrm>
            <a:off x="3394951" y="490232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82" name="Google Shape;1582;p46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3" name="Google Shape;1583;p46"/>
          <p:cNvSpPr txBox="1"/>
          <p:nvPr/>
        </p:nvSpPr>
        <p:spPr>
          <a:xfrm>
            <a:off x="542260" y="1191272"/>
            <a:ext cx="9058940" cy="6471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38100" marR="30480" lvl="0" indent="0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7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simple graph is called </a:t>
            </a:r>
            <a:r>
              <a:rPr lang="en-US" sz="27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bipartite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its  vertex set V can be partitioned into two disjoint  nonempty sets V</a:t>
            </a:r>
            <a:r>
              <a:rPr lang="en-US" sz="2700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V</a:t>
            </a:r>
            <a:r>
              <a:rPr lang="en-US" sz="2700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such that every edge in  the graph connects a vertex in V</a:t>
            </a:r>
            <a:r>
              <a:rPr lang="en-US" sz="2700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a vertex in  V</a:t>
            </a:r>
            <a:r>
              <a:rPr lang="en-US" sz="2700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(so that no edge in G connects either two  vertices in V</a:t>
            </a:r>
            <a:r>
              <a:rPr lang="en-US" sz="2700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or two vertices in V</a:t>
            </a:r>
            <a:r>
              <a:rPr lang="en-US" sz="2700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).</a:t>
            </a:r>
            <a:endParaRPr sz="27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673100" lvl="0" indent="0" algn="l" rtl="0">
              <a:lnSpc>
                <a:spcPct val="107857"/>
              </a:lnSpc>
              <a:spcBef>
                <a:spcPts val="137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example, consider a graph that represents  each person in a village by a vertex and each  marriage by an edge.</a:t>
            </a:r>
            <a:endParaRPr sz="27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416559" lvl="0" indent="0" algn="l" rtl="0">
              <a:lnSpc>
                <a:spcPct val="107857"/>
              </a:lnSpc>
              <a:spcBef>
                <a:spcPts val="135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graph is </a:t>
            </a:r>
            <a:r>
              <a:rPr lang="en-US" sz="27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bipartite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because each edge connects a vertex in the </a:t>
            </a:r>
            <a:r>
              <a:rPr lang="en-US" sz="27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subset of males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a  vertex in the </a:t>
            </a:r>
            <a:r>
              <a:rPr lang="en-US" sz="27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subset of females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(if we think of  traditional marriages).</a:t>
            </a:r>
            <a:endParaRPr sz="27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8" name="Google Shape;1588;p47"/>
          <p:cNvGrpSpPr/>
          <p:nvPr/>
        </p:nvGrpSpPr>
        <p:grpSpPr>
          <a:xfrm>
            <a:off x="457200" y="435947"/>
            <a:ext cx="9144000" cy="6858000"/>
            <a:chOff x="457200" y="457212"/>
            <a:chExt cx="9144000" cy="6858000"/>
          </a:xfrm>
        </p:grpSpPr>
        <p:sp>
          <p:nvSpPr>
            <p:cNvPr id="1589" name="Google Shape;1589;p47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47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47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47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47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47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47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47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47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47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47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47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47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47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47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47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47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47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47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47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47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47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47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47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47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47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47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47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47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47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47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47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47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47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47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47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47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47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47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47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47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47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47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47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47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47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47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47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47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47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47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47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47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47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47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47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47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47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47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47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47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47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47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47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47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47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47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47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47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47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47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47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47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47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47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7" name="Google Shape;1697;p47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698" name="Google Shape;1698;p47"/>
          <p:cNvGrpSpPr/>
          <p:nvPr/>
        </p:nvGrpSpPr>
        <p:grpSpPr>
          <a:xfrm>
            <a:off x="1063739" y="2359151"/>
            <a:ext cx="1380744" cy="1228344"/>
            <a:chOff x="1063739" y="2359151"/>
            <a:chExt cx="1380744" cy="1228344"/>
          </a:xfrm>
        </p:grpSpPr>
        <p:pic>
          <p:nvPicPr>
            <p:cNvPr id="1699" name="Google Shape;1699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63739" y="3425951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0" name="Google Shape;1700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82939" y="3425951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1" name="Google Shape;1701;p4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73339" y="2359151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2" name="Google Shape;1702;p47"/>
            <p:cNvSpPr/>
            <p:nvPr/>
          </p:nvSpPr>
          <p:spPr>
            <a:xfrm>
              <a:off x="1185659" y="2487180"/>
              <a:ext cx="1134110" cy="972819"/>
            </a:xfrm>
            <a:custGeom>
              <a:avLst/>
              <a:gdLst/>
              <a:ahLst/>
              <a:cxnLst/>
              <a:rect l="l" t="t" r="r" b="b"/>
              <a:pathLst>
                <a:path w="1134110" h="972820" extrusionOk="0">
                  <a:moveTo>
                    <a:pt x="524256" y="12179"/>
                  </a:moveTo>
                  <a:lnTo>
                    <a:pt x="502932" y="0"/>
                  </a:lnTo>
                  <a:lnTo>
                    <a:pt x="0" y="960107"/>
                  </a:lnTo>
                  <a:lnTo>
                    <a:pt x="24396" y="972299"/>
                  </a:lnTo>
                  <a:lnTo>
                    <a:pt x="524256" y="12179"/>
                  </a:lnTo>
                  <a:close/>
                </a:path>
                <a:path w="1134110" h="972820" extrusionOk="0">
                  <a:moveTo>
                    <a:pt x="1133856" y="960107"/>
                  </a:moveTo>
                  <a:lnTo>
                    <a:pt x="633996" y="0"/>
                  </a:lnTo>
                  <a:lnTo>
                    <a:pt x="609600" y="12179"/>
                  </a:lnTo>
                  <a:lnTo>
                    <a:pt x="1112520" y="972299"/>
                  </a:lnTo>
                  <a:lnTo>
                    <a:pt x="1133856" y="960107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3" name="Google Shape;1703;p47"/>
          <p:cNvSpPr txBox="1"/>
          <p:nvPr/>
        </p:nvSpPr>
        <p:spPr>
          <a:xfrm>
            <a:off x="662914" y="3062744"/>
            <a:ext cx="39497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4" name="Google Shape;1704;p47"/>
          <p:cNvSpPr txBox="1"/>
          <p:nvPr/>
        </p:nvSpPr>
        <p:spPr>
          <a:xfrm>
            <a:off x="1181100" y="2224557"/>
            <a:ext cx="1705610" cy="1377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20574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sng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</a:t>
            </a:r>
            <a:r>
              <a:rPr lang="en-US" sz="185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5" name="Google Shape;1705;p47"/>
          <p:cNvSpPr txBox="1"/>
          <p:nvPr/>
        </p:nvSpPr>
        <p:spPr>
          <a:xfrm>
            <a:off x="739127" y="1462570"/>
            <a:ext cx="7668259" cy="113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I: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 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bipartite?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552065" marR="0" lvl="0" indent="0" algn="l" rtl="0">
              <a:lnSpc>
                <a:spcPct val="100000"/>
              </a:lnSpc>
              <a:spcBef>
                <a:spcPts val="203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33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No,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because there is no way to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6" name="Google Shape;1706;p47"/>
          <p:cNvSpPr txBox="1"/>
          <p:nvPr/>
        </p:nvSpPr>
        <p:spPr>
          <a:xfrm>
            <a:off x="3279076" y="2575051"/>
            <a:ext cx="5890895" cy="130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partition the vertices into two sets  so that there are no edges with  both endpoints in the same set.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7" name="Google Shape;1707;p47"/>
          <p:cNvSpPr txBox="1"/>
          <p:nvPr/>
        </p:nvSpPr>
        <p:spPr>
          <a:xfrm>
            <a:off x="739076" y="4129532"/>
            <a:ext cx="585119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II: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 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bipartite?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8" name="Google Shape;1708;p47"/>
          <p:cNvSpPr txBox="1"/>
          <p:nvPr/>
        </p:nvSpPr>
        <p:spPr>
          <a:xfrm>
            <a:off x="2720263" y="5348732"/>
            <a:ext cx="39497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09" name="Google Shape;1709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9395" y="4979470"/>
            <a:ext cx="1609344" cy="1533144"/>
          </a:xfrm>
          <a:prstGeom prst="rect">
            <a:avLst/>
          </a:prstGeom>
          <a:noFill/>
          <a:ln>
            <a:noFill/>
          </a:ln>
        </p:spPr>
      </p:pic>
      <p:sp>
        <p:nvSpPr>
          <p:cNvPr id="1710" name="Google Shape;1710;p47"/>
          <p:cNvSpPr txBox="1"/>
          <p:nvPr/>
        </p:nvSpPr>
        <p:spPr>
          <a:xfrm>
            <a:off x="662940" y="4510532"/>
            <a:ext cx="585470" cy="12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2660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0" lvl="0" indent="0" algn="l" rtl="0">
              <a:lnSpc>
                <a:spcPct val="100000"/>
              </a:lnSpc>
              <a:spcBef>
                <a:spcPts val="26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1" name="Google Shape;1711;p47"/>
          <p:cNvSpPr txBox="1"/>
          <p:nvPr/>
        </p:nvSpPr>
        <p:spPr>
          <a:xfrm>
            <a:off x="993127" y="6034544"/>
            <a:ext cx="19875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2" name="Google Shape;1712;p47"/>
          <p:cNvSpPr txBox="1"/>
          <p:nvPr/>
        </p:nvSpPr>
        <p:spPr>
          <a:xfrm>
            <a:off x="1166850" y="6238747"/>
            <a:ext cx="170815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185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3" name="Google Shape;1713;p47"/>
          <p:cNvSpPr txBox="1"/>
          <p:nvPr/>
        </p:nvSpPr>
        <p:spPr>
          <a:xfrm>
            <a:off x="2288501" y="6110732"/>
            <a:ext cx="19875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4" name="Google Shape;1714;p47"/>
          <p:cNvSpPr txBox="1"/>
          <p:nvPr/>
        </p:nvSpPr>
        <p:spPr>
          <a:xfrm>
            <a:off x="2462225" y="6314935"/>
            <a:ext cx="170815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185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5" name="Google Shape;1715;p47"/>
          <p:cNvSpPr txBox="1"/>
          <p:nvPr/>
        </p:nvSpPr>
        <p:spPr>
          <a:xfrm>
            <a:off x="2339301" y="4662932"/>
            <a:ext cx="39497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16" name="Google Shape;1716;p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54938" y="4797552"/>
            <a:ext cx="1761756" cy="1533144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47"/>
          <p:cNvSpPr txBox="1"/>
          <p:nvPr/>
        </p:nvSpPr>
        <p:spPr>
          <a:xfrm>
            <a:off x="6301689" y="4405106"/>
            <a:ext cx="471170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8100" marR="67945" lvl="0" indent="76200" algn="l" rtl="0">
              <a:lnSpc>
                <a:spcPct val="142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 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26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8" name="Google Shape;1718;p47"/>
          <p:cNvSpPr txBox="1"/>
          <p:nvPr/>
        </p:nvSpPr>
        <p:spPr>
          <a:xfrm>
            <a:off x="8663863" y="4557481"/>
            <a:ext cx="395605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8100" marR="3048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 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0" lvl="0" indent="0" algn="l" rtl="0">
              <a:lnSpc>
                <a:spcPct val="100000"/>
              </a:lnSpc>
              <a:spcBef>
                <a:spcPts val="203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9" name="Google Shape;1719;p47"/>
          <p:cNvSpPr txBox="1"/>
          <p:nvPr/>
        </p:nvSpPr>
        <p:spPr>
          <a:xfrm>
            <a:off x="3406051" y="4891506"/>
            <a:ext cx="2419985" cy="130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30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66FF33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Yes,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because  we can display  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like this: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0" name="Google Shape;1720;p47"/>
          <p:cNvSpPr/>
          <p:nvPr/>
        </p:nvSpPr>
        <p:spPr>
          <a:xfrm>
            <a:off x="6159995" y="4407408"/>
            <a:ext cx="1247140" cy="2237740"/>
          </a:xfrm>
          <a:custGeom>
            <a:avLst/>
            <a:gdLst/>
            <a:ahLst/>
            <a:cxnLst/>
            <a:rect l="l" t="t" r="r" b="b"/>
            <a:pathLst>
              <a:path w="1247140" h="2237740" extrusionOk="0">
                <a:moveTo>
                  <a:pt x="621804" y="0"/>
                </a:moveTo>
                <a:lnTo>
                  <a:pt x="557796" y="6095"/>
                </a:lnTo>
                <a:lnTo>
                  <a:pt x="496824" y="24383"/>
                </a:lnTo>
                <a:lnTo>
                  <a:pt x="435876" y="51828"/>
                </a:lnTo>
                <a:lnTo>
                  <a:pt x="350520" y="112775"/>
                </a:lnTo>
                <a:lnTo>
                  <a:pt x="298716" y="164591"/>
                </a:lnTo>
                <a:lnTo>
                  <a:pt x="271272" y="195071"/>
                </a:lnTo>
                <a:lnTo>
                  <a:pt x="246887" y="225564"/>
                </a:lnTo>
                <a:lnTo>
                  <a:pt x="225551" y="259079"/>
                </a:lnTo>
                <a:lnTo>
                  <a:pt x="201168" y="295655"/>
                </a:lnTo>
                <a:lnTo>
                  <a:pt x="179832" y="332231"/>
                </a:lnTo>
                <a:lnTo>
                  <a:pt x="140208" y="411479"/>
                </a:lnTo>
                <a:lnTo>
                  <a:pt x="121920" y="454164"/>
                </a:lnTo>
                <a:lnTo>
                  <a:pt x="106680" y="496823"/>
                </a:lnTo>
                <a:lnTo>
                  <a:pt x="88404" y="542543"/>
                </a:lnTo>
                <a:lnTo>
                  <a:pt x="76200" y="588276"/>
                </a:lnTo>
                <a:lnTo>
                  <a:pt x="60960" y="637031"/>
                </a:lnTo>
                <a:lnTo>
                  <a:pt x="48768" y="685799"/>
                </a:lnTo>
                <a:lnTo>
                  <a:pt x="36575" y="737628"/>
                </a:lnTo>
                <a:lnTo>
                  <a:pt x="27432" y="789431"/>
                </a:lnTo>
                <a:lnTo>
                  <a:pt x="21336" y="841247"/>
                </a:lnTo>
                <a:lnTo>
                  <a:pt x="12204" y="893063"/>
                </a:lnTo>
                <a:lnTo>
                  <a:pt x="9144" y="947940"/>
                </a:lnTo>
                <a:lnTo>
                  <a:pt x="3048" y="1005852"/>
                </a:lnTo>
                <a:lnTo>
                  <a:pt x="3048" y="1060716"/>
                </a:lnTo>
                <a:lnTo>
                  <a:pt x="0" y="1118628"/>
                </a:lnTo>
                <a:lnTo>
                  <a:pt x="3048" y="1176540"/>
                </a:lnTo>
                <a:lnTo>
                  <a:pt x="3048" y="1231391"/>
                </a:lnTo>
                <a:lnTo>
                  <a:pt x="9144" y="1289316"/>
                </a:lnTo>
                <a:lnTo>
                  <a:pt x="12204" y="1344167"/>
                </a:lnTo>
                <a:lnTo>
                  <a:pt x="21336" y="1395983"/>
                </a:lnTo>
                <a:lnTo>
                  <a:pt x="27432" y="1450847"/>
                </a:lnTo>
                <a:lnTo>
                  <a:pt x="39624" y="1502664"/>
                </a:lnTo>
                <a:lnTo>
                  <a:pt x="48768" y="1551431"/>
                </a:lnTo>
                <a:lnTo>
                  <a:pt x="60960" y="1600199"/>
                </a:lnTo>
                <a:lnTo>
                  <a:pt x="76200" y="1648967"/>
                </a:lnTo>
                <a:lnTo>
                  <a:pt x="88404" y="1694687"/>
                </a:lnTo>
                <a:lnTo>
                  <a:pt x="106680" y="1740407"/>
                </a:lnTo>
                <a:lnTo>
                  <a:pt x="121920" y="1786140"/>
                </a:lnTo>
                <a:lnTo>
                  <a:pt x="140208" y="1825752"/>
                </a:lnTo>
                <a:lnTo>
                  <a:pt x="179832" y="1905000"/>
                </a:lnTo>
                <a:lnTo>
                  <a:pt x="201168" y="1944623"/>
                </a:lnTo>
                <a:lnTo>
                  <a:pt x="225551" y="1978152"/>
                </a:lnTo>
                <a:lnTo>
                  <a:pt x="246887" y="2011679"/>
                </a:lnTo>
                <a:lnTo>
                  <a:pt x="274320" y="2042159"/>
                </a:lnTo>
                <a:lnTo>
                  <a:pt x="298716" y="2072652"/>
                </a:lnTo>
                <a:lnTo>
                  <a:pt x="323088" y="2100072"/>
                </a:lnTo>
                <a:lnTo>
                  <a:pt x="377951" y="2145791"/>
                </a:lnTo>
                <a:lnTo>
                  <a:pt x="435876" y="2185428"/>
                </a:lnTo>
                <a:lnTo>
                  <a:pt x="496824" y="2212847"/>
                </a:lnTo>
                <a:lnTo>
                  <a:pt x="557796" y="2231148"/>
                </a:lnTo>
                <a:lnTo>
                  <a:pt x="624852" y="2237231"/>
                </a:lnTo>
                <a:lnTo>
                  <a:pt x="688848" y="2231148"/>
                </a:lnTo>
                <a:lnTo>
                  <a:pt x="749807" y="2212847"/>
                </a:lnTo>
                <a:lnTo>
                  <a:pt x="757431" y="2209800"/>
                </a:lnTo>
                <a:lnTo>
                  <a:pt x="591324" y="2209800"/>
                </a:lnTo>
                <a:lnTo>
                  <a:pt x="563879" y="2203704"/>
                </a:lnTo>
                <a:lnTo>
                  <a:pt x="502920" y="2188476"/>
                </a:lnTo>
                <a:lnTo>
                  <a:pt x="420624" y="2145791"/>
                </a:lnTo>
                <a:lnTo>
                  <a:pt x="365772" y="2103119"/>
                </a:lnTo>
                <a:lnTo>
                  <a:pt x="341375" y="2081783"/>
                </a:lnTo>
                <a:lnTo>
                  <a:pt x="292608" y="2026919"/>
                </a:lnTo>
                <a:lnTo>
                  <a:pt x="268224" y="1996452"/>
                </a:lnTo>
                <a:lnTo>
                  <a:pt x="246887" y="1962911"/>
                </a:lnTo>
                <a:lnTo>
                  <a:pt x="222516" y="1929383"/>
                </a:lnTo>
                <a:lnTo>
                  <a:pt x="204228" y="1892807"/>
                </a:lnTo>
                <a:lnTo>
                  <a:pt x="182880" y="1856231"/>
                </a:lnTo>
                <a:lnTo>
                  <a:pt x="164604" y="1816607"/>
                </a:lnTo>
                <a:lnTo>
                  <a:pt x="146316" y="1773935"/>
                </a:lnTo>
                <a:lnTo>
                  <a:pt x="131063" y="1731264"/>
                </a:lnTo>
                <a:lnTo>
                  <a:pt x="112775" y="1688591"/>
                </a:lnTo>
                <a:lnTo>
                  <a:pt x="100584" y="1642871"/>
                </a:lnTo>
                <a:lnTo>
                  <a:pt x="85344" y="1594116"/>
                </a:lnTo>
                <a:lnTo>
                  <a:pt x="73151" y="1545335"/>
                </a:lnTo>
                <a:lnTo>
                  <a:pt x="64008" y="1496567"/>
                </a:lnTo>
                <a:lnTo>
                  <a:pt x="45720" y="1392935"/>
                </a:lnTo>
                <a:lnTo>
                  <a:pt x="39624" y="1341119"/>
                </a:lnTo>
                <a:lnTo>
                  <a:pt x="33540" y="1286255"/>
                </a:lnTo>
                <a:lnTo>
                  <a:pt x="30480" y="1231391"/>
                </a:lnTo>
                <a:lnTo>
                  <a:pt x="27432" y="1173479"/>
                </a:lnTo>
                <a:lnTo>
                  <a:pt x="27432" y="1060716"/>
                </a:lnTo>
                <a:lnTo>
                  <a:pt x="33540" y="950975"/>
                </a:lnTo>
                <a:lnTo>
                  <a:pt x="39624" y="896111"/>
                </a:lnTo>
                <a:lnTo>
                  <a:pt x="45720" y="844295"/>
                </a:lnTo>
                <a:lnTo>
                  <a:pt x="64008" y="740663"/>
                </a:lnTo>
                <a:lnTo>
                  <a:pt x="73151" y="691895"/>
                </a:lnTo>
                <a:lnTo>
                  <a:pt x="85344" y="643140"/>
                </a:lnTo>
                <a:lnTo>
                  <a:pt x="100584" y="594359"/>
                </a:lnTo>
                <a:lnTo>
                  <a:pt x="112775" y="548652"/>
                </a:lnTo>
                <a:lnTo>
                  <a:pt x="131063" y="505967"/>
                </a:lnTo>
                <a:lnTo>
                  <a:pt x="146316" y="463295"/>
                </a:lnTo>
                <a:lnTo>
                  <a:pt x="164604" y="420623"/>
                </a:lnTo>
                <a:lnTo>
                  <a:pt x="182880" y="380999"/>
                </a:lnTo>
                <a:lnTo>
                  <a:pt x="246887" y="271271"/>
                </a:lnTo>
                <a:lnTo>
                  <a:pt x="292608" y="210311"/>
                </a:lnTo>
                <a:lnTo>
                  <a:pt x="341375" y="155447"/>
                </a:lnTo>
                <a:lnTo>
                  <a:pt x="393204" y="109740"/>
                </a:lnTo>
                <a:lnTo>
                  <a:pt x="448055" y="73164"/>
                </a:lnTo>
                <a:lnTo>
                  <a:pt x="505968" y="48767"/>
                </a:lnTo>
                <a:lnTo>
                  <a:pt x="563879" y="30479"/>
                </a:lnTo>
                <a:lnTo>
                  <a:pt x="594372" y="27431"/>
                </a:lnTo>
                <a:lnTo>
                  <a:pt x="757431" y="27431"/>
                </a:lnTo>
                <a:lnTo>
                  <a:pt x="749807" y="24383"/>
                </a:lnTo>
                <a:lnTo>
                  <a:pt x="719327" y="15252"/>
                </a:lnTo>
                <a:lnTo>
                  <a:pt x="685800" y="6095"/>
                </a:lnTo>
                <a:lnTo>
                  <a:pt x="621804" y="0"/>
                </a:lnTo>
                <a:close/>
              </a:path>
              <a:path w="1247140" h="2237740" extrusionOk="0">
                <a:moveTo>
                  <a:pt x="757431" y="27431"/>
                </a:moveTo>
                <a:lnTo>
                  <a:pt x="655320" y="27431"/>
                </a:lnTo>
                <a:lnTo>
                  <a:pt x="682751" y="30479"/>
                </a:lnTo>
                <a:lnTo>
                  <a:pt x="743724" y="48767"/>
                </a:lnTo>
                <a:lnTo>
                  <a:pt x="798576" y="73164"/>
                </a:lnTo>
                <a:lnTo>
                  <a:pt x="853452" y="109740"/>
                </a:lnTo>
                <a:lnTo>
                  <a:pt x="905255" y="155447"/>
                </a:lnTo>
                <a:lnTo>
                  <a:pt x="954024" y="210311"/>
                </a:lnTo>
                <a:lnTo>
                  <a:pt x="978407" y="240791"/>
                </a:lnTo>
                <a:lnTo>
                  <a:pt x="1021079" y="307847"/>
                </a:lnTo>
                <a:lnTo>
                  <a:pt x="1063752" y="380999"/>
                </a:lnTo>
                <a:lnTo>
                  <a:pt x="1082052" y="420623"/>
                </a:lnTo>
                <a:lnTo>
                  <a:pt x="1100327" y="463295"/>
                </a:lnTo>
                <a:lnTo>
                  <a:pt x="1115568" y="505967"/>
                </a:lnTo>
                <a:lnTo>
                  <a:pt x="1133855" y="548652"/>
                </a:lnTo>
                <a:lnTo>
                  <a:pt x="1146048" y="594359"/>
                </a:lnTo>
                <a:lnTo>
                  <a:pt x="1161300" y="643140"/>
                </a:lnTo>
                <a:lnTo>
                  <a:pt x="1173479" y="691895"/>
                </a:lnTo>
                <a:lnTo>
                  <a:pt x="1182624" y="740663"/>
                </a:lnTo>
                <a:lnTo>
                  <a:pt x="1200924" y="844295"/>
                </a:lnTo>
                <a:lnTo>
                  <a:pt x="1207007" y="896111"/>
                </a:lnTo>
                <a:lnTo>
                  <a:pt x="1213103" y="950975"/>
                </a:lnTo>
                <a:lnTo>
                  <a:pt x="1219200" y="1060716"/>
                </a:lnTo>
                <a:lnTo>
                  <a:pt x="1219200" y="1176540"/>
                </a:lnTo>
                <a:lnTo>
                  <a:pt x="1213103" y="1286255"/>
                </a:lnTo>
                <a:lnTo>
                  <a:pt x="1207007" y="1341119"/>
                </a:lnTo>
                <a:lnTo>
                  <a:pt x="1200924" y="1392935"/>
                </a:lnTo>
                <a:lnTo>
                  <a:pt x="1182624" y="1496567"/>
                </a:lnTo>
                <a:lnTo>
                  <a:pt x="1173479" y="1545335"/>
                </a:lnTo>
                <a:lnTo>
                  <a:pt x="1161300" y="1594116"/>
                </a:lnTo>
                <a:lnTo>
                  <a:pt x="1146048" y="1642871"/>
                </a:lnTo>
                <a:lnTo>
                  <a:pt x="1133855" y="1688591"/>
                </a:lnTo>
                <a:lnTo>
                  <a:pt x="1115568" y="1731264"/>
                </a:lnTo>
                <a:lnTo>
                  <a:pt x="1100327" y="1773935"/>
                </a:lnTo>
                <a:lnTo>
                  <a:pt x="1082052" y="1816607"/>
                </a:lnTo>
                <a:lnTo>
                  <a:pt x="1063752" y="1856231"/>
                </a:lnTo>
                <a:lnTo>
                  <a:pt x="1021079" y="1929383"/>
                </a:lnTo>
                <a:lnTo>
                  <a:pt x="978407" y="1996452"/>
                </a:lnTo>
                <a:lnTo>
                  <a:pt x="954024" y="2026919"/>
                </a:lnTo>
                <a:lnTo>
                  <a:pt x="905255" y="2081783"/>
                </a:lnTo>
                <a:lnTo>
                  <a:pt x="853452" y="2127504"/>
                </a:lnTo>
                <a:lnTo>
                  <a:pt x="798576" y="2164079"/>
                </a:lnTo>
                <a:lnTo>
                  <a:pt x="740676" y="2188476"/>
                </a:lnTo>
                <a:lnTo>
                  <a:pt x="682751" y="2206752"/>
                </a:lnTo>
                <a:lnTo>
                  <a:pt x="652272" y="2209800"/>
                </a:lnTo>
                <a:lnTo>
                  <a:pt x="757431" y="2209800"/>
                </a:lnTo>
                <a:lnTo>
                  <a:pt x="810768" y="2185428"/>
                </a:lnTo>
                <a:lnTo>
                  <a:pt x="896124" y="2124455"/>
                </a:lnTo>
                <a:lnTo>
                  <a:pt x="947927" y="2072652"/>
                </a:lnTo>
                <a:lnTo>
                  <a:pt x="975372" y="2042159"/>
                </a:lnTo>
                <a:lnTo>
                  <a:pt x="999744" y="2011679"/>
                </a:lnTo>
                <a:lnTo>
                  <a:pt x="1021079" y="1978152"/>
                </a:lnTo>
                <a:lnTo>
                  <a:pt x="1045476" y="1941576"/>
                </a:lnTo>
                <a:lnTo>
                  <a:pt x="1066800" y="1905000"/>
                </a:lnTo>
                <a:lnTo>
                  <a:pt x="1106424" y="1825752"/>
                </a:lnTo>
                <a:lnTo>
                  <a:pt x="1124724" y="1783079"/>
                </a:lnTo>
                <a:lnTo>
                  <a:pt x="1139952" y="1740407"/>
                </a:lnTo>
                <a:lnTo>
                  <a:pt x="1158252" y="1694687"/>
                </a:lnTo>
                <a:lnTo>
                  <a:pt x="1170431" y="1648967"/>
                </a:lnTo>
                <a:lnTo>
                  <a:pt x="1185672" y="1600199"/>
                </a:lnTo>
                <a:lnTo>
                  <a:pt x="1197876" y="1551431"/>
                </a:lnTo>
                <a:lnTo>
                  <a:pt x="1207007" y="1499628"/>
                </a:lnTo>
                <a:lnTo>
                  <a:pt x="1219200" y="1447799"/>
                </a:lnTo>
                <a:lnTo>
                  <a:pt x="1225296" y="1395983"/>
                </a:lnTo>
                <a:lnTo>
                  <a:pt x="1234452" y="1341119"/>
                </a:lnTo>
                <a:lnTo>
                  <a:pt x="1237500" y="1286255"/>
                </a:lnTo>
                <a:lnTo>
                  <a:pt x="1243583" y="1231391"/>
                </a:lnTo>
                <a:lnTo>
                  <a:pt x="1243583" y="1176540"/>
                </a:lnTo>
                <a:lnTo>
                  <a:pt x="1246631" y="1118628"/>
                </a:lnTo>
                <a:lnTo>
                  <a:pt x="1243583" y="1060716"/>
                </a:lnTo>
                <a:lnTo>
                  <a:pt x="1243583" y="1005852"/>
                </a:lnTo>
                <a:lnTo>
                  <a:pt x="1237500" y="947940"/>
                </a:lnTo>
                <a:lnTo>
                  <a:pt x="1234452" y="893063"/>
                </a:lnTo>
                <a:lnTo>
                  <a:pt x="1225296" y="841247"/>
                </a:lnTo>
                <a:lnTo>
                  <a:pt x="1219200" y="786383"/>
                </a:lnTo>
                <a:lnTo>
                  <a:pt x="1207007" y="734567"/>
                </a:lnTo>
                <a:lnTo>
                  <a:pt x="1197876" y="685799"/>
                </a:lnTo>
                <a:lnTo>
                  <a:pt x="1185672" y="637031"/>
                </a:lnTo>
                <a:lnTo>
                  <a:pt x="1170431" y="588276"/>
                </a:lnTo>
                <a:lnTo>
                  <a:pt x="1124724" y="451116"/>
                </a:lnTo>
                <a:lnTo>
                  <a:pt x="1106424" y="411479"/>
                </a:lnTo>
                <a:lnTo>
                  <a:pt x="1066800" y="332231"/>
                </a:lnTo>
                <a:lnTo>
                  <a:pt x="1042428" y="292607"/>
                </a:lnTo>
                <a:lnTo>
                  <a:pt x="1021079" y="259079"/>
                </a:lnTo>
                <a:lnTo>
                  <a:pt x="996696" y="225564"/>
                </a:lnTo>
                <a:lnTo>
                  <a:pt x="947927" y="164591"/>
                </a:lnTo>
                <a:lnTo>
                  <a:pt x="896124" y="112775"/>
                </a:lnTo>
                <a:lnTo>
                  <a:pt x="838200" y="70116"/>
                </a:lnTo>
                <a:lnTo>
                  <a:pt x="780300" y="36575"/>
                </a:lnTo>
                <a:lnTo>
                  <a:pt x="757431" y="2743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47"/>
          <p:cNvSpPr/>
          <p:nvPr/>
        </p:nvSpPr>
        <p:spPr>
          <a:xfrm>
            <a:off x="8064995" y="4407408"/>
            <a:ext cx="1247140" cy="2237740"/>
          </a:xfrm>
          <a:custGeom>
            <a:avLst/>
            <a:gdLst/>
            <a:ahLst/>
            <a:cxnLst/>
            <a:rect l="l" t="t" r="r" b="b"/>
            <a:pathLst>
              <a:path w="1247140" h="2237740" extrusionOk="0">
                <a:moveTo>
                  <a:pt x="621804" y="0"/>
                </a:moveTo>
                <a:lnTo>
                  <a:pt x="557783" y="6095"/>
                </a:lnTo>
                <a:lnTo>
                  <a:pt x="496824" y="24383"/>
                </a:lnTo>
                <a:lnTo>
                  <a:pt x="435876" y="51828"/>
                </a:lnTo>
                <a:lnTo>
                  <a:pt x="350520" y="112775"/>
                </a:lnTo>
                <a:lnTo>
                  <a:pt x="298703" y="164591"/>
                </a:lnTo>
                <a:lnTo>
                  <a:pt x="271272" y="195071"/>
                </a:lnTo>
                <a:lnTo>
                  <a:pt x="246900" y="225564"/>
                </a:lnTo>
                <a:lnTo>
                  <a:pt x="225551" y="259079"/>
                </a:lnTo>
                <a:lnTo>
                  <a:pt x="201168" y="295655"/>
                </a:lnTo>
                <a:lnTo>
                  <a:pt x="179831" y="332231"/>
                </a:lnTo>
                <a:lnTo>
                  <a:pt x="140207" y="411479"/>
                </a:lnTo>
                <a:lnTo>
                  <a:pt x="121920" y="454164"/>
                </a:lnTo>
                <a:lnTo>
                  <a:pt x="106679" y="496823"/>
                </a:lnTo>
                <a:lnTo>
                  <a:pt x="88404" y="542543"/>
                </a:lnTo>
                <a:lnTo>
                  <a:pt x="76200" y="588276"/>
                </a:lnTo>
                <a:lnTo>
                  <a:pt x="60972" y="637031"/>
                </a:lnTo>
                <a:lnTo>
                  <a:pt x="48768" y="685799"/>
                </a:lnTo>
                <a:lnTo>
                  <a:pt x="36575" y="737628"/>
                </a:lnTo>
                <a:lnTo>
                  <a:pt x="27431" y="789431"/>
                </a:lnTo>
                <a:lnTo>
                  <a:pt x="21348" y="841247"/>
                </a:lnTo>
                <a:lnTo>
                  <a:pt x="12204" y="893063"/>
                </a:lnTo>
                <a:lnTo>
                  <a:pt x="9144" y="947940"/>
                </a:lnTo>
                <a:lnTo>
                  <a:pt x="3048" y="1005852"/>
                </a:lnTo>
                <a:lnTo>
                  <a:pt x="3048" y="1060716"/>
                </a:lnTo>
                <a:lnTo>
                  <a:pt x="0" y="1118628"/>
                </a:lnTo>
                <a:lnTo>
                  <a:pt x="3048" y="1176540"/>
                </a:lnTo>
                <a:lnTo>
                  <a:pt x="3048" y="1231391"/>
                </a:lnTo>
                <a:lnTo>
                  <a:pt x="9144" y="1289316"/>
                </a:lnTo>
                <a:lnTo>
                  <a:pt x="12204" y="1344167"/>
                </a:lnTo>
                <a:lnTo>
                  <a:pt x="21348" y="1395983"/>
                </a:lnTo>
                <a:lnTo>
                  <a:pt x="27431" y="1450847"/>
                </a:lnTo>
                <a:lnTo>
                  <a:pt x="39624" y="1502664"/>
                </a:lnTo>
                <a:lnTo>
                  <a:pt x="48768" y="1551431"/>
                </a:lnTo>
                <a:lnTo>
                  <a:pt x="60972" y="1600199"/>
                </a:lnTo>
                <a:lnTo>
                  <a:pt x="76200" y="1648967"/>
                </a:lnTo>
                <a:lnTo>
                  <a:pt x="88404" y="1694687"/>
                </a:lnTo>
                <a:lnTo>
                  <a:pt x="106679" y="1740407"/>
                </a:lnTo>
                <a:lnTo>
                  <a:pt x="121920" y="1786140"/>
                </a:lnTo>
                <a:lnTo>
                  <a:pt x="140207" y="1825752"/>
                </a:lnTo>
                <a:lnTo>
                  <a:pt x="179831" y="1905000"/>
                </a:lnTo>
                <a:lnTo>
                  <a:pt x="201168" y="1944623"/>
                </a:lnTo>
                <a:lnTo>
                  <a:pt x="225551" y="1978152"/>
                </a:lnTo>
                <a:lnTo>
                  <a:pt x="246900" y="2011679"/>
                </a:lnTo>
                <a:lnTo>
                  <a:pt x="274320" y="2042159"/>
                </a:lnTo>
                <a:lnTo>
                  <a:pt x="298703" y="2072652"/>
                </a:lnTo>
                <a:lnTo>
                  <a:pt x="323100" y="2100072"/>
                </a:lnTo>
                <a:lnTo>
                  <a:pt x="377951" y="2145791"/>
                </a:lnTo>
                <a:lnTo>
                  <a:pt x="435876" y="2185428"/>
                </a:lnTo>
                <a:lnTo>
                  <a:pt x="496824" y="2212847"/>
                </a:lnTo>
                <a:lnTo>
                  <a:pt x="557783" y="2231148"/>
                </a:lnTo>
                <a:lnTo>
                  <a:pt x="624852" y="2237231"/>
                </a:lnTo>
                <a:lnTo>
                  <a:pt x="688848" y="2231148"/>
                </a:lnTo>
                <a:lnTo>
                  <a:pt x="749807" y="2212847"/>
                </a:lnTo>
                <a:lnTo>
                  <a:pt x="757431" y="2209800"/>
                </a:lnTo>
                <a:lnTo>
                  <a:pt x="591324" y="2209800"/>
                </a:lnTo>
                <a:lnTo>
                  <a:pt x="563879" y="2203704"/>
                </a:lnTo>
                <a:lnTo>
                  <a:pt x="502920" y="2188476"/>
                </a:lnTo>
                <a:lnTo>
                  <a:pt x="420624" y="2145791"/>
                </a:lnTo>
                <a:lnTo>
                  <a:pt x="365772" y="2103119"/>
                </a:lnTo>
                <a:lnTo>
                  <a:pt x="341375" y="2081783"/>
                </a:lnTo>
                <a:lnTo>
                  <a:pt x="292607" y="2026919"/>
                </a:lnTo>
                <a:lnTo>
                  <a:pt x="268224" y="1996452"/>
                </a:lnTo>
                <a:lnTo>
                  <a:pt x="246900" y="1962911"/>
                </a:lnTo>
                <a:lnTo>
                  <a:pt x="222503" y="1929383"/>
                </a:lnTo>
                <a:lnTo>
                  <a:pt x="204228" y="1892807"/>
                </a:lnTo>
                <a:lnTo>
                  <a:pt x="182879" y="1856231"/>
                </a:lnTo>
                <a:lnTo>
                  <a:pt x="164604" y="1816607"/>
                </a:lnTo>
                <a:lnTo>
                  <a:pt x="146303" y="1773935"/>
                </a:lnTo>
                <a:lnTo>
                  <a:pt x="131076" y="1731264"/>
                </a:lnTo>
                <a:lnTo>
                  <a:pt x="112775" y="1688591"/>
                </a:lnTo>
                <a:lnTo>
                  <a:pt x="100583" y="1642871"/>
                </a:lnTo>
                <a:lnTo>
                  <a:pt x="85344" y="1594116"/>
                </a:lnTo>
                <a:lnTo>
                  <a:pt x="73151" y="1545335"/>
                </a:lnTo>
                <a:lnTo>
                  <a:pt x="64007" y="1496567"/>
                </a:lnTo>
                <a:lnTo>
                  <a:pt x="45720" y="1392935"/>
                </a:lnTo>
                <a:lnTo>
                  <a:pt x="39624" y="1341119"/>
                </a:lnTo>
                <a:lnTo>
                  <a:pt x="33527" y="1286255"/>
                </a:lnTo>
                <a:lnTo>
                  <a:pt x="30479" y="1231391"/>
                </a:lnTo>
                <a:lnTo>
                  <a:pt x="27431" y="1173479"/>
                </a:lnTo>
                <a:lnTo>
                  <a:pt x="27431" y="1060716"/>
                </a:lnTo>
                <a:lnTo>
                  <a:pt x="33527" y="950975"/>
                </a:lnTo>
                <a:lnTo>
                  <a:pt x="39624" y="896111"/>
                </a:lnTo>
                <a:lnTo>
                  <a:pt x="45720" y="844295"/>
                </a:lnTo>
                <a:lnTo>
                  <a:pt x="64007" y="740663"/>
                </a:lnTo>
                <a:lnTo>
                  <a:pt x="73151" y="691895"/>
                </a:lnTo>
                <a:lnTo>
                  <a:pt x="85344" y="643140"/>
                </a:lnTo>
                <a:lnTo>
                  <a:pt x="100583" y="594359"/>
                </a:lnTo>
                <a:lnTo>
                  <a:pt x="112775" y="548652"/>
                </a:lnTo>
                <a:lnTo>
                  <a:pt x="131076" y="505967"/>
                </a:lnTo>
                <a:lnTo>
                  <a:pt x="146303" y="463295"/>
                </a:lnTo>
                <a:lnTo>
                  <a:pt x="164604" y="420623"/>
                </a:lnTo>
                <a:lnTo>
                  <a:pt x="182879" y="380999"/>
                </a:lnTo>
                <a:lnTo>
                  <a:pt x="246900" y="271271"/>
                </a:lnTo>
                <a:lnTo>
                  <a:pt x="292607" y="210311"/>
                </a:lnTo>
                <a:lnTo>
                  <a:pt x="341375" y="155447"/>
                </a:lnTo>
                <a:lnTo>
                  <a:pt x="393204" y="109740"/>
                </a:lnTo>
                <a:lnTo>
                  <a:pt x="448055" y="73164"/>
                </a:lnTo>
                <a:lnTo>
                  <a:pt x="505968" y="48767"/>
                </a:lnTo>
                <a:lnTo>
                  <a:pt x="563879" y="30479"/>
                </a:lnTo>
                <a:lnTo>
                  <a:pt x="594360" y="27431"/>
                </a:lnTo>
                <a:lnTo>
                  <a:pt x="757431" y="27431"/>
                </a:lnTo>
                <a:lnTo>
                  <a:pt x="749807" y="24383"/>
                </a:lnTo>
                <a:lnTo>
                  <a:pt x="719327" y="15252"/>
                </a:lnTo>
                <a:lnTo>
                  <a:pt x="685800" y="6095"/>
                </a:lnTo>
                <a:lnTo>
                  <a:pt x="621804" y="0"/>
                </a:lnTo>
                <a:close/>
              </a:path>
              <a:path w="1247140" h="2237740" extrusionOk="0">
                <a:moveTo>
                  <a:pt x="757431" y="27431"/>
                </a:moveTo>
                <a:lnTo>
                  <a:pt x="655320" y="27431"/>
                </a:lnTo>
                <a:lnTo>
                  <a:pt x="682751" y="30479"/>
                </a:lnTo>
                <a:lnTo>
                  <a:pt x="743724" y="48767"/>
                </a:lnTo>
                <a:lnTo>
                  <a:pt x="798576" y="73164"/>
                </a:lnTo>
                <a:lnTo>
                  <a:pt x="853452" y="109740"/>
                </a:lnTo>
                <a:lnTo>
                  <a:pt x="905255" y="155447"/>
                </a:lnTo>
                <a:lnTo>
                  <a:pt x="954024" y="210311"/>
                </a:lnTo>
                <a:lnTo>
                  <a:pt x="978407" y="240791"/>
                </a:lnTo>
                <a:lnTo>
                  <a:pt x="1021079" y="307847"/>
                </a:lnTo>
                <a:lnTo>
                  <a:pt x="1063752" y="380999"/>
                </a:lnTo>
                <a:lnTo>
                  <a:pt x="1082052" y="420623"/>
                </a:lnTo>
                <a:lnTo>
                  <a:pt x="1100327" y="463295"/>
                </a:lnTo>
                <a:lnTo>
                  <a:pt x="1115568" y="505967"/>
                </a:lnTo>
                <a:lnTo>
                  <a:pt x="1133855" y="548652"/>
                </a:lnTo>
                <a:lnTo>
                  <a:pt x="1146048" y="594359"/>
                </a:lnTo>
                <a:lnTo>
                  <a:pt x="1161300" y="643140"/>
                </a:lnTo>
                <a:lnTo>
                  <a:pt x="1173479" y="691895"/>
                </a:lnTo>
                <a:lnTo>
                  <a:pt x="1182624" y="740663"/>
                </a:lnTo>
                <a:lnTo>
                  <a:pt x="1200924" y="844295"/>
                </a:lnTo>
                <a:lnTo>
                  <a:pt x="1207007" y="896111"/>
                </a:lnTo>
                <a:lnTo>
                  <a:pt x="1213103" y="950975"/>
                </a:lnTo>
                <a:lnTo>
                  <a:pt x="1219200" y="1060716"/>
                </a:lnTo>
                <a:lnTo>
                  <a:pt x="1219200" y="1176540"/>
                </a:lnTo>
                <a:lnTo>
                  <a:pt x="1213103" y="1286255"/>
                </a:lnTo>
                <a:lnTo>
                  <a:pt x="1207007" y="1341119"/>
                </a:lnTo>
                <a:lnTo>
                  <a:pt x="1200924" y="1392935"/>
                </a:lnTo>
                <a:lnTo>
                  <a:pt x="1182624" y="1496567"/>
                </a:lnTo>
                <a:lnTo>
                  <a:pt x="1173479" y="1545335"/>
                </a:lnTo>
                <a:lnTo>
                  <a:pt x="1161300" y="1594116"/>
                </a:lnTo>
                <a:lnTo>
                  <a:pt x="1146048" y="1642871"/>
                </a:lnTo>
                <a:lnTo>
                  <a:pt x="1133855" y="1688591"/>
                </a:lnTo>
                <a:lnTo>
                  <a:pt x="1115568" y="1731264"/>
                </a:lnTo>
                <a:lnTo>
                  <a:pt x="1100327" y="1773935"/>
                </a:lnTo>
                <a:lnTo>
                  <a:pt x="1082052" y="1816607"/>
                </a:lnTo>
                <a:lnTo>
                  <a:pt x="1063752" y="1856231"/>
                </a:lnTo>
                <a:lnTo>
                  <a:pt x="1021079" y="1929383"/>
                </a:lnTo>
                <a:lnTo>
                  <a:pt x="978407" y="1996452"/>
                </a:lnTo>
                <a:lnTo>
                  <a:pt x="954024" y="2026919"/>
                </a:lnTo>
                <a:lnTo>
                  <a:pt x="905255" y="2081783"/>
                </a:lnTo>
                <a:lnTo>
                  <a:pt x="853452" y="2127504"/>
                </a:lnTo>
                <a:lnTo>
                  <a:pt x="798576" y="2164079"/>
                </a:lnTo>
                <a:lnTo>
                  <a:pt x="740676" y="2188476"/>
                </a:lnTo>
                <a:lnTo>
                  <a:pt x="682751" y="2206752"/>
                </a:lnTo>
                <a:lnTo>
                  <a:pt x="652272" y="2209800"/>
                </a:lnTo>
                <a:lnTo>
                  <a:pt x="757431" y="2209800"/>
                </a:lnTo>
                <a:lnTo>
                  <a:pt x="810768" y="2185428"/>
                </a:lnTo>
                <a:lnTo>
                  <a:pt x="896124" y="2124455"/>
                </a:lnTo>
                <a:lnTo>
                  <a:pt x="947927" y="2072652"/>
                </a:lnTo>
                <a:lnTo>
                  <a:pt x="975360" y="2042159"/>
                </a:lnTo>
                <a:lnTo>
                  <a:pt x="999744" y="2011679"/>
                </a:lnTo>
                <a:lnTo>
                  <a:pt x="1021079" y="1978152"/>
                </a:lnTo>
                <a:lnTo>
                  <a:pt x="1045476" y="1941576"/>
                </a:lnTo>
                <a:lnTo>
                  <a:pt x="1066800" y="1905000"/>
                </a:lnTo>
                <a:lnTo>
                  <a:pt x="1106424" y="1825752"/>
                </a:lnTo>
                <a:lnTo>
                  <a:pt x="1124724" y="1783079"/>
                </a:lnTo>
                <a:lnTo>
                  <a:pt x="1139952" y="1740407"/>
                </a:lnTo>
                <a:lnTo>
                  <a:pt x="1158252" y="1694687"/>
                </a:lnTo>
                <a:lnTo>
                  <a:pt x="1170431" y="1648967"/>
                </a:lnTo>
                <a:lnTo>
                  <a:pt x="1185672" y="1600199"/>
                </a:lnTo>
                <a:lnTo>
                  <a:pt x="1197876" y="1551431"/>
                </a:lnTo>
                <a:lnTo>
                  <a:pt x="1207007" y="1499628"/>
                </a:lnTo>
                <a:lnTo>
                  <a:pt x="1219200" y="1447799"/>
                </a:lnTo>
                <a:lnTo>
                  <a:pt x="1225296" y="1395983"/>
                </a:lnTo>
                <a:lnTo>
                  <a:pt x="1234452" y="1341119"/>
                </a:lnTo>
                <a:lnTo>
                  <a:pt x="1237500" y="1286255"/>
                </a:lnTo>
                <a:lnTo>
                  <a:pt x="1243583" y="1231391"/>
                </a:lnTo>
                <a:lnTo>
                  <a:pt x="1243583" y="1176540"/>
                </a:lnTo>
                <a:lnTo>
                  <a:pt x="1246631" y="1118628"/>
                </a:lnTo>
                <a:lnTo>
                  <a:pt x="1243583" y="1060716"/>
                </a:lnTo>
                <a:lnTo>
                  <a:pt x="1243583" y="1005852"/>
                </a:lnTo>
                <a:lnTo>
                  <a:pt x="1237500" y="947940"/>
                </a:lnTo>
                <a:lnTo>
                  <a:pt x="1234452" y="893063"/>
                </a:lnTo>
                <a:lnTo>
                  <a:pt x="1225296" y="841247"/>
                </a:lnTo>
                <a:lnTo>
                  <a:pt x="1219200" y="786383"/>
                </a:lnTo>
                <a:lnTo>
                  <a:pt x="1207007" y="734567"/>
                </a:lnTo>
                <a:lnTo>
                  <a:pt x="1197876" y="685799"/>
                </a:lnTo>
                <a:lnTo>
                  <a:pt x="1185672" y="637031"/>
                </a:lnTo>
                <a:lnTo>
                  <a:pt x="1170431" y="588276"/>
                </a:lnTo>
                <a:lnTo>
                  <a:pt x="1124724" y="451116"/>
                </a:lnTo>
                <a:lnTo>
                  <a:pt x="1106424" y="411479"/>
                </a:lnTo>
                <a:lnTo>
                  <a:pt x="1066800" y="332231"/>
                </a:lnTo>
                <a:lnTo>
                  <a:pt x="1042428" y="292607"/>
                </a:lnTo>
                <a:lnTo>
                  <a:pt x="1021079" y="259079"/>
                </a:lnTo>
                <a:lnTo>
                  <a:pt x="996696" y="225564"/>
                </a:lnTo>
                <a:lnTo>
                  <a:pt x="947927" y="164591"/>
                </a:lnTo>
                <a:lnTo>
                  <a:pt x="896124" y="112775"/>
                </a:lnTo>
                <a:lnTo>
                  <a:pt x="838200" y="70116"/>
                </a:lnTo>
                <a:lnTo>
                  <a:pt x="780300" y="36575"/>
                </a:lnTo>
                <a:lnTo>
                  <a:pt x="757431" y="2743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47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72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7" name="Google Shape;1727;p48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1728" name="Google Shape;1728;p48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8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8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8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8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8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8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8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8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8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8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48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48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48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48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8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48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48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48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48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48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48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48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48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48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48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48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48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48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48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48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8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48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48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48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48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48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48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48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48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48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48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48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48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48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48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48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48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48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48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48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8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8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48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48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8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8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48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48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48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48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48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8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8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8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48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48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48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48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8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8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8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8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8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8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8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8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48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48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8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48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48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48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48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48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48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8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48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48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8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48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48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48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48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48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48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48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48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48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37" name="Google Shape;1837;p48"/>
          <p:cNvSpPr txBox="1"/>
          <p:nvPr/>
        </p:nvSpPr>
        <p:spPr>
          <a:xfrm>
            <a:off x="726427" y="1419897"/>
            <a:ext cx="8458200" cy="1990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50800" marR="17780" lvl="0" indent="0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complete bipartite graph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m,n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 the graph that has its vertex set partitioned into  two subsets of m and n vertices, respectively. Two  vertices are connected if and only if they are in  different subsets.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38" name="Google Shape;1838;p48"/>
          <p:cNvSpPr txBox="1"/>
          <p:nvPr/>
        </p:nvSpPr>
        <p:spPr>
          <a:xfrm>
            <a:off x="2567927" y="5434050"/>
            <a:ext cx="65278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0" i="0" u="none" strike="noStrike" cap="none" baseline="30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185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3,2</a:t>
            </a:r>
            <a:endParaRPr sz="185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839" name="Google Shape;1839;p48"/>
          <p:cNvGrpSpPr/>
          <p:nvPr/>
        </p:nvGrpSpPr>
        <p:grpSpPr>
          <a:xfrm>
            <a:off x="1825739" y="3828288"/>
            <a:ext cx="6714756" cy="1283208"/>
            <a:chOff x="1825739" y="3828288"/>
            <a:chExt cx="6714756" cy="1283208"/>
          </a:xfrm>
        </p:grpSpPr>
        <p:pic>
          <p:nvPicPr>
            <p:cNvPr id="1840" name="Google Shape;1840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82939" y="4895088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1" name="Google Shape;1841;p4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28403" y="4873752"/>
              <a:ext cx="161556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2" name="Google Shape;1842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25739" y="3828288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3" name="Google Shape;1843;p4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806939" y="3828288"/>
              <a:ext cx="161543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4" name="Google Shape;1844;p4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816339" y="3828288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5" name="Google Shape;1845;p48"/>
            <p:cNvSpPr/>
            <p:nvPr/>
          </p:nvSpPr>
          <p:spPr>
            <a:xfrm>
              <a:off x="1895856" y="3953255"/>
              <a:ext cx="2002789" cy="981710"/>
            </a:xfrm>
            <a:custGeom>
              <a:avLst/>
              <a:gdLst/>
              <a:ahLst/>
              <a:cxnLst/>
              <a:rect l="l" t="t" r="r" b="b"/>
              <a:pathLst>
                <a:path w="2002789" h="981710" extrusionOk="0">
                  <a:moveTo>
                    <a:pt x="426707" y="963180"/>
                  </a:moveTo>
                  <a:lnTo>
                    <a:pt x="21336" y="27432"/>
                  </a:lnTo>
                  <a:lnTo>
                    <a:pt x="0" y="36576"/>
                  </a:lnTo>
                  <a:lnTo>
                    <a:pt x="402323" y="975360"/>
                  </a:lnTo>
                  <a:lnTo>
                    <a:pt x="426707" y="963180"/>
                  </a:lnTo>
                  <a:close/>
                </a:path>
                <a:path w="2002789" h="981710" extrusionOk="0">
                  <a:moveTo>
                    <a:pt x="1944611" y="21336"/>
                  </a:moveTo>
                  <a:lnTo>
                    <a:pt x="1929371" y="0"/>
                  </a:lnTo>
                  <a:lnTo>
                    <a:pt x="1283106" y="438734"/>
                  </a:lnTo>
                  <a:lnTo>
                    <a:pt x="1066800" y="6096"/>
                  </a:lnTo>
                  <a:lnTo>
                    <a:pt x="1042403" y="15240"/>
                  </a:lnTo>
                  <a:lnTo>
                    <a:pt x="1261491" y="453415"/>
                  </a:lnTo>
                  <a:lnTo>
                    <a:pt x="1006132" y="626770"/>
                  </a:lnTo>
                  <a:lnTo>
                    <a:pt x="737362" y="446227"/>
                  </a:lnTo>
                  <a:lnTo>
                    <a:pt x="957059" y="15240"/>
                  </a:lnTo>
                  <a:lnTo>
                    <a:pt x="935723" y="6096"/>
                  </a:lnTo>
                  <a:lnTo>
                    <a:pt x="717473" y="432854"/>
                  </a:lnTo>
                  <a:lnTo>
                    <a:pt x="73139" y="0"/>
                  </a:lnTo>
                  <a:lnTo>
                    <a:pt x="57912" y="21336"/>
                  </a:lnTo>
                  <a:lnTo>
                    <a:pt x="705459" y="456361"/>
                  </a:lnTo>
                  <a:lnTo>
                    <a:pt x="457200" y="941832"/>
                  </a:lnTo>
                  <a:lnTo>
                    <a:pt x="478523" y="954024"/>
                  </a:lnTo>
                  <a:lnTo>
                    <a:pt x="725385" y="469734"/>
                  </a:lnTo>
                  <a:lnTo>
                    <a:pt x="982764" y="642645"/>
                  </a:lnTo>
                  <a:lnTo>
                    <a:pt x="515112" y="960120"/>
                  </a:lnTo>
                  <a:lnTo>
                    <a:pt x="530339" y="981468"/>
                  </a:lnTo>
                  <a:lnTo>
                    <a:pt x="1006221" y="658406"/>
                  </a:lnTo>
                  <a:lnTo>
                    <a:pt x="1450835" y="957072"/>
                  </a:lnTo>
                  <a:lnTo>
                    <a:pt x="1466075" y="935736"/>
                  </a:lnTo>
                  <a:lnTo>
                    <a:pt x="1029601" y="642531"/>
                  </a:lnTo>
                  <a:lnTo>
                    <a:pt x="1273314" y="477075"/>
                  </a:lnTo>
                  <a:lnTo>
                    <a:pt x="1499616" y="929640"/>
                  </a:lnTo>
                  <a:lnTo>
                    <a:pt x="1523987" y="920496"/>
                  </a:lnTo>
                  <a:lnTo>
                    <a:pt x="1294930" y="462394"/>
                  </a:lnTo>
                  <a:lnTo>
                    <a:pt x="1944611" y="21336"/>
                  </a:lnTo>
                  <a:close/>
                </a:path>
                <a:path w="2002789" h="981710" extrusionOk="0">
                  <a:moveTo>
                    <a:pt x="2002523" y="39624"/>
                  </a:moveTo>
                  <a:lnTo>
                    <a:pt x="1981187" y="27432"/>
                  </a:lnTo>
                  <a:lnTo>
                    <a:pt x="1554480" y="941832"/>
                  </a:lnTo>
                  <a:lnTo>
                    <a:pt x="1578851" y="954024"/>
                  </a:lnTo>
                  <a:lnTo>
                    <a:pt x="2002523" y="39624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46" name="Google Shape;1846;p4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407139" y="3883152"/>
              <a:ext cx="2599956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7" name="Google Shape;1847;p4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378939" y="4949952"/>
              <a:ext cx="161556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8" name="Google Shape;1848;p48"/>
            <p:cNvSpPr/>
            <p:nvPr/>
          </p:nvSpPr>
          <p:spPr>
            <a:xfrm>
              <a:off x="5559539" y="3953255"/>
              <a:ext cx="2910840" cy="1088390"/>
            </a:xfrm>
            <a:custGeom>
              <a:avLst/>
              <a:gdLst/>
              <a:ahLst/>
              <a:cxnLst/>
              <a:rect l="l" t="t" r="r" b="b"/>
              <a:pathLst>
                <a:path w="2910840" h="1088389" extrusionOk="0">
                  <a:moveTo>
                    <a:pt x="2852928" y="1011936"/>
                  </a:moveTo>
                  <a:lnTo>
                    <a:pt x="1758899" y="271589"/>
                  </a:lnTo>
                  <a:lnTo>
                    <a:pt x="2295156" y="21336"/>
                  </a:lnTo>
                  <a:lnTo>
                    <a:pt x="2286000" y="0"/>
                  </a:lnTo>
                  <a:lnTo>
                    <a:pt x="1736496" y="256438"/>
                  </a:lnTo>
                  <a:lnTo>
                    <a:pt x="1438656" y="54864"/>
                  </a:lnTo>
                  <a:lnTo>
                    <a:pt x="1423428" y="76200"/>
                  </a:lnTo>
                  <a:lnTo>
                    <a:pt x="1708823" y="269354"/>
                  </a:lnTo>
                  <a:lnTo>
                    <a:pt x="1391081" y="417626"/>
                  </a:lnTo>
                  <a:lnTo>
                    <a:pt x="466344" y="0"/>
                  </a:lnTo>
                  <a:lnTo>
                    <a:pt x="457200" y="21336"/>
                  </a:lnTo>
                  <a:lnTo>
                    <a:pt x="1363345" y="430568"/>
                  </a:lnTo>
                  <a:lnTo>
                    <a:pt x="0" y="1066800"/>
                  </a:lnTo>
                  <a:lnTo>
                    <a:pt x="9144" y="1088136"/>
                  </a:lnTo>
                  <a:lnTo>
                    <a:pt x="1391234" y="443166"/>
                  </a:lnTo>
                  <a:lnTo>
                    <a:pt x="2819400" y="1088136"/>
                  </a:lnTo>
                  <a:lnTo>
                    <a:pt x="2828556" y="1066800"/>
                  </a:lnTo>
                  <a:lnTo>
                    <a:pt x="1418971" y="430225"/>
                  </a:lnTo>
                  <a:lnTo>
                    <a:pt x="1731225" y="284505"/>
                  </a:lnTo>
                  <a:lnTo>
                    <a:pt x="2837688" y="1033272"/>
                  </a:lnTo>
                  <a:lnTo>
                    <a:pt x="2852928" y="1011936"/>
                  </a:lnTo>
                  <a:close/>
                </a:path>
                <a:path w="2910840" h="1088389" extrusionOk="0">
                  <a:moveTo>
                    <a:pt x="2910840" y="996696"/>
                  </a:moveTo>
                  <a:lnTo>
                    <a:pt x="2432304" y="57912"/>
                  </a:lnTo>
                  <a:lnTo>
                    <a:pt x="2407932" y="70116"/>
                  </a:lnTo>
                  <a:lnTo>
                    <a:pt x="2889504" y="1005840"/>
                  </a:lnTo>
                  <a:lnTo>
                    <a:pt x="2910840" y="996696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9" name="Google Shape;1849;p48"/>
          <p:cNvSpPr txBox="1"/>
          <p:nvPr/>
        </p:nvSpPr>
        <p:spPr>
          <a:xfrm>
            <a:off x="6606540" y="5488952"/>
            <a:ext cx="65278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0" i="0" u="none" strike="noStrike" cap="none" baseline="30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185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3,4</a:t>
            </a:r>
            <a:endParaRPr sz="185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50" name="Google Shape;1850;p48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73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49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1856" name="Google Shape;1856;p49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49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49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49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49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49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49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49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49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49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49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49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49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49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49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49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49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49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49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49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49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49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49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49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49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49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49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49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49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49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49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49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49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49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49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49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49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49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49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49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49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49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49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49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49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49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49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49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49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49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49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49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49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49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49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49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49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49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49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49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49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49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49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49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49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9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9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49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49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49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49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49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49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49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49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49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49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49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49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49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49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49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49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49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49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49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49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49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49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49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49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49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49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49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49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49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49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49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49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49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4" name="Google Shape;1964;p49"/>
          <p:cNvSpPr txBox="1">
            <a:spLocks noGrp="1"/>
          </p:cNvSpPr>
          <p:nvPr>
            <p:ph type="title"/>
          </p:nvPr>
        </p:nvSpPr>
        <p:spPr>
          <a:xfrm>
            <a:off x="2672588" y="642645"/>
            <a:ext cx="463359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Operations on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65" name="Google Shape;1965;p49"/>
          <p:cNvSpPr txBox="1"/>
          <p:nvPr/>
        </p:nvSpPr>
        <p:spPr>
          <a:xfrm>
            <a:off x="764501" y="1462570"/>
            <a:ext cx="8162925" cy="292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12700" marR="198120" lvl="0" indent="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subgraph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a graph G = (V, E) is a  graph H = (W, F) where W</a:t>
            </a:r>
            <a:r>
              <a:rPr lang="en-US" sz="2800" b="0" i="0" u="none" strike="noStrike" cap="none">
                <a:solidFill>
                  <a:srgbClr val="FFFF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⊆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 and F</a:t>
            </a:r>
            <a:r>
              <a:rPr lang="en-US" sz="2800" b="0" i="0" u="none" strike="noStrike" cap="none">
                <a:solidFill>
                  <a:srgbClr val="FFFF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⊆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33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Note: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course, H is a valid graph, so we cannot  remove any endpoints of remaining edges when  creating H.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Example: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66" name="Google Shape;1966;p49"/>
          <p:cNvGrpSpPr/>
          <p:nvPr/>
        </p:nvGrpSpPr>
        <p:grpSpPr>
          <a:xfrm>
            <a:off x="3273539" y="3883152"/>
            <a:ext cx="4581156" cy="1609344"/>
            <a:chOff x="3273539" y="3883152"/>
            <a:chExt cx="4581156" cy="1609344"/>
          </a:xfrm>
        </p:grpSpPr>
        <p:pic>
          <p:nvPicPr>
            <p:cNvPr id="1967" name="Google Shape;1967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3539" y="3883152"/>
              <a:ext cx="1685543" cy="1609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8" name="Google Shape;1968;p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69139" y="4492752"/>
              <a:ext cx="1685556" cy="9997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9" name="Google Shape;1969;p49"/>
          <p:cNvSpPr txBox="1"/>
          <p:nvPr/>
        </p:nvSpPr>
        <p:spPr>
          <a:xfrm>
            <a:off x="3863327" y="5653557"/>
            <a:ext cx="43815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70" name="Google Shape;1970;p49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74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1" name="Google Shape;1971;p49"/>
          <p:cNvSpPr txBox="1"/>
          <p:nvPr/>
        </p:nvSpPr>
        <p:spPr>
          <a:xfrm>
            <a:off x="5844527" y="5653557"/>
            <a:ext cx="252603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subgraph of 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6" name="Google Shape;1976;p50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1977" name="Google Shape;1977;p50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78" name="Google Shape;1978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9" name="Google Shape;1979;p5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0" name="Google Shape;1980;p5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1" name="Google Shape;1981;p50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82" name="Google Shape;1982;p5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3" name="Google Shape;1983;p5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4" name="Google Shape;1984;p5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5" name="Google Shape;1985;p5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6" name="Google Shape;1986;p5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7" name="Google Shape;1987;p5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150338" y="5937516"/>
              <a:ext cx="1228344" cy="1118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8" name="Google Shape;1988;p50"/>
          <p:cNvSpPr txBox="1">
            <a:spLocks noGrp="1"/>
          </p:cNvSpPr>
          <p:nvPr>
            <p:ph type="title"/>
          </p:nvPr>
        </p:nvSpPr>
        <p:spPr>
          <a:xfrm>
            <a:off x="3586975" y="944375"/>
            <a:ext cx="38013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Euler Circuit</a:t>
            </a:r>
            <a:endParaRPr sz="44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989" name="Google Shape;1989;p50"/>
          <p:cNvSpPr txBox="1"/>
          <p:nvPr/>
        </p:nvSpPr>
        <p:spPr>
          <a:xfrm>
            <a:off x="996149" y="1962391"/>
            <a:ext cx="8030700" cy="42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3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20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 </a:t>
            </a:r>
            <a:r>
              <a:rPr lang="en-US" sz="3200" b="0" i="0" u="none" strike="noStrike" cap="none">
                <a:solidFill>
                  <a:srgbClr val="FFFF99"/>
                </a:solidFill>
                <a:latin typeface="Lucida Sans"/>
                <a:ea typeface="Lucida Sans"/>
                <a:cs typeface="Lucida Sans"/>
                <a:sym typeface="Lucida Sans"/>
              </a:rPr>
              <a:t>Euler Circuit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in a graph G is a simple circuit  that includes all edges and vertices of G.</a:t>
            </a:r>
            <a:endParaRPr sz="32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0" lvl="0" indent="-344805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CC00"/>
              </a:buClr>
              <a:buSzPts val="220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 </a:t>
            </a:r>
            <a:r>
              <a:rPr lang="en-US" sz="3200" b="0" i="0" u="none" strike="noStrike" cap="none">
                <a:solidFill>
                  <a:srgbClr val="FFFF99"/>
                </a:solidFill>
                <a:latin typeface="Lucida Sans"/>
                <a:ea typeface="Lucida Sans"/>
                <a:cs typeface="Lucida Sans"/>
                <a:sym typeface="Lucida Sans"/>
              </a:rPr>
              <a:t>Euler Path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in a graph G is a simple path </a:t>
            </a:r>
            <a:r>
              <a:rPr lang="en-US" sz="32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that includes all edges and vertices of G.</a:t>
            </a:r>
            <a:endParaRPr sz="3200" b="0" i="0" u="none" strike="noStrike" cap="non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endParaRPr sz="2850" b="0" i="0" u="none" strike="noStrike" cap="non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45720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0" lvl="0" indent="-15367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Lucida Sans"/>
              <a:buNone/>
            </a:pPr>
            <a:endParaRPr sz="32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1990" name="Google Shape;1990;p50"/>
          <p:cNvGrpSpPr/>
          <p:nvPr/>
        </p:nvGrpSpPr>
        <p:grpSpPr>
          <a:xfrm>
            <a:off x="6846313" y="4463498"/>
            <a:ext cx="1762125" cy="923925"/>
            <a:chOff x="7388338" y="4212348"/>
            <a:chExt cx="1762125" cy="923925"/>
          </a:xfrm>
        </p:grpSpPr>
        <p:sp>
          <p:nvSpPr>
            <p:cNvPr id="1991" name="Google Shape;1991;p50"/>
            <p:cNvSpPr/>
            <p:nvPr/>
          </p:nvSpPr>
          <p:spPr>
            <a:xfrm>
              <a:off x="7391399" y="4218431"/>
              <a:ext cx="1752600" cy="914400"/>
            </a:xfrm>
            <a:custGeom>
              <a:avLst/>
              <a:gdLst/>
              <a:ahLst/>
              <a:cxnLst/>
              <a:rect l="l" t="t" r="r" b="b"/>
              <a:pathLst>
                <a:path w="1752600" h="914400" extrusionOk="0">
                  <a:moveTo>
                    <a:pt x="1487424" y="0"/>
                  </a:moveTo>
                  <a:lnTo>
                    <a:pt x="268224" y="0"/>
                  </a:lnTo>
                  <a:lnTo>
                    <a:pt x="0" y="268223"/>
                  </a:lnTo>
                  <a:lnTo>
                    <a:pt x="0" y="646175"/>
                  </a:lnTo>
                  <a:lnTo>
                    <a:pt x="268224" y="914399"/>
                  </a:lnTo>
                  <a:lnTo>
                    <a:pt x="1487424" y="914399"/>
                  </a:lnTo>
                  <a:lnTo>
                    <a:pt x="1752600" y="646175"/>
                  </a:lnTo>
                  <a:lnTo>
                    <a:pt x="1752600" y="268223"/>
                  </a:lnTo>
                  <a:lnTo>
                    <a:pt x="1487424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508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Lucida Sans"/>
                  <a:ea typeface="Lucida Sans"/>
                  <a:cs typeface="Lucida Sans"/>
                  <a:sym typeface="Lucida Sans"/>
                </a:rPr>
                <a:t>Visit each  edge once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50"/>
            <p:cNvSpPr/>
            <p:nvPr/>
          </p:nvSpPr>
          <p:spPr>
            <a:xfrm>
              <a:off x="7388338" y="4212348"/>
              <a:ext cx="1762125" cy="923925"/>
            </a:xfrm>
            <a:custGeom>
              <a:avLst/>
              <a:gdLst/>
              <a:ahLst/>
              <a:cxnLst/>
              <a:rect l="l" t="t" r="r" b="b"/>
              <a:pathLst>
                <a:path w="1762125" h="923925" extrusionOk="0">
                  <a:moveTo>
                    <a:pt x="1490484" y="0"/>
                  </a:moveTo>
                  <a:lnTo>
                    <a:pt x="271284" y="0"/>
                  </a:lnTo>
                  <a:lnTo>
                    <a:pt x="0" y="271259"/>
                  </a:lnTo>
                  <a:lnTo>
                    <a:pt x="0" y="655307"/>
                  </a:lnTo>
                  <a:lnTo>
                    <a:pt x="271284" y="923531"/>
                  </a:lnTo>
                  <a:lnTo>
                    <a:pt x="1490484" y="923531"/>
                  </a:lnTo>
                  <a:lnTo>
                    <a:pt x="1496649" y="917435"/>
                  </a:lnTo>
                  <a:lnTo>
                    <a:pt x="274332" y="917435"/>
                  </a:lnTo>
                  <a:lnTo>
                    <a:pt x="271284" y="914400"/>
                  </a:lnTo>
                  <a:lnTo>
                    <a:pt x="12157" y="652259"/>
                  </a:lnTo>
                  <a:lnTo>
                    <a:pt x="9156" y="652259"/>
                  </a:lnTo>
                  <a:lnTo>
                    <a:pt x="9156" y="274307"/>
                  </a:lnTo>
                  <a:lnTo>
                    <a:pt x="12170" y="274307"/>
                  </a:lnTo>
                  <a:lnTo>
                    <a:pt x="274332" y="9131"/>
                  </a:lnTo>
                  <a:lnTo>
                    <a:pt x="1499616" y="9131"/>
                  </a:lnTo>
                  <a:lnTo>
                    <a:pt x="1490484" y="0"/>
                  </a:lnTo>
                  <a:close/>
                </a:path>
                <a:path w="1762125" h="923925" extrusionOk="0">
                  <a:moveTo>
                    <a:pt x="271331" y="914400"/>
                  </a:moveTo>
                  <a:lnTo>
                    <a:pt x="274332" y="917435"/>
                  </a:lnTo>
                  <a:lnTo>
                    <a:pt x="271331" y="914400"/>
                  </a:lnTo>
                  <a:close/>
                </a:path>
                <a:path w="1762125" h="923925" extrusionOk="0">
                  <a:moveTo>
                    <a:pt x="1490424" y="914400"/>
                  </a:moveTo>
                  <a:lnTo>
                    <a:pt x="271331" y="914400"/>
                  </a:lnTo>
                  <a:lnTo>
                    <a:pt x="274332" y="917435"/>
                  </a:lnTo>
                  <a:lnTo>
                    <a:pt x="1487424" y="917435"/>
                  </a:lnTo>
                  <a:lnTo>
                    <a:pt x="1490424" y="914400"/>
                  </a:lnTo>
                  <a:close/>
                </a:path>
                <a:path w="1762125" h="923925" extrusionOk="0">
                  <a:moveTo>
                    <a:pt x="1752600" y="649224"/>
                  </a:moveTo>
                  <a:lnTo>
                    <a:pt x="1487424" y="917435"/>
                  </a:lnTo>
                  <a:lnTo>
                    <a:pt x="1490484" y="914400"/>
                  </a:lnTo>
                  <a:lnTo>
                    <a:pt x="1499719" y="914400"/>
                  </a:lnTo>
                  <a:lnTo>
                    <a:pt x="1761756" y="655307"/>
                  </a:lnTo>
                  <a:lnTo>
                    <a:pt x="1761756" y="652259"/>
                  </a:lnTo>
                  <a:lnTo>
                    <a:pt x="1752600" y="652259"/>
                  </a:lnTo>
                  <a:lnTo>
                    <a:pt x="1752600" y="649224"/>
                  </a:lnTo>
                  <a:close/>
                </a:path>
                <a:path w="1762125" h="923925" extrusionOk="0">
                  <a:moveTo>
                    <a:pt x="1499719" y="914400"/>
                  </a:moveTo>
                  <a:lnTo>
                    <a:pt x="1490484" y="914400"/>
                  </a:lnTo>
                  <a:lnTo>
                    <a:pt x="1487424" y="917435"/>
                  </a:lnTo>
                  <a:lnTo>
                    <a:pt x="1496649" y="917435"/>
                  </a:lnTo>
                  <a:lnTo>
                    <a:pt x="1499719" y="914400"/>
                  </a:lnTo>
                  <a:close/>
                </a:path>
                <a:path w="1762125" h="923925" extrusionOk="0">
                  <a:moveTo>
                    <a:pt x="9156" y="649224"/>
                  </a:moveTo>
                  <a:lnTo>
                    <a:pt x="9156" y="652259"/>
                  </a:lnTo>
                  <a:lnTo>
                    <a:pt x="12157" y="652259"/>
                  </a:lnTo>
                  <a:lnTo>
                    <a:pt x="9156" y="649224"/>
                  </a:lnTo>
                  <a:close/>
                </a:path>
                <a:path w="1762125" h="923925" extrusionOk="0">
                  <a:moveTo>
                    <a:pt x="1761756" y="274307"/>
                  </a:moveTo>
                  <a:lnTo>
                    <a:pt x="1752600" y="274307"/>
                  </a:lnTo>
                  <a:lnTo>
                    <a:pt x="1752600" y="652259"/>
                  </a:lnTo>
                  <a:lnTo>
                    <a:pt x="1761756" y="652259"/>
                  </a:lnTo>
                  <a:lnTo>
                    <a:pt x="1761756" y="274307"/>
                  </a:lnTo>
                  <a:close/>
                </a:path>
                <a:path w="1762125" h="923925" extrusionOk="0">
                  <a:moveTo>
                    <a:pt x="12170" y="274307"/>
                  </a:moveTo>
                  <a:lnTo>
                    <a:pt x="9156" y="274307"/>
                  </a:lnTo>
                  <a:lnTo>
                    <a:pt x="9156" y="277355"/>
                  </a:lnTo>
                  <a:lnTo>
                    <a:pt x="12170" y="274307"/>
                  </a:lnTo>
                  <a:close/>
                </a:path>
                <a:path w="1762125" h="923925" extrusionOk="0">
                  <a:moveTo>
                    <a:pt x="1499616" y="9131"/>
                  </a:moveTo>
                  <a:lnTo>
                    <a:pt x="1487424" y="9131"/>
                  </a:lnTo>
                  <a:lnTo>
                    <a:pt x="1752600" y="277355"/>
                  </a:lnTo>
                  <a:lnTo>
                    <a:pt x="1752600" y="274307"/>
                  </a:lnTo>
                  <a:lnTo>
                    <a:pt x="1761756" y="274307"/>
                  </a:lnTo>
                  <a:lnTo>
                    <a:pt x="1761756" y="271259"/>
                  </a:lnTo>
                  <a:lnTo>
                    <a:pt x="1499616" y="9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3" name="Google Shape;1993;p50"/>
          <p:cNvSpPr txBox="1"/>
          <p:nvPr/>
        </p:nvSpPr>
        <p:spPr>
          <a:xfrm>
            <a:off x="1391973" y="4282924"/>
            <a:ext cx="7505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6370320" marR="5080" lvl="0" indent="888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8" name="Google Shape;1998;p51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1999" name="Google Shape;1999;p51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00" name="Google Shape;2000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1" name="Google Shape;2001;p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2" name="Google Shape;2002;p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3" name="Google Shape;2003;p51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04" name="Google Shape;2004;p5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5" name="Google Shape;2005;p5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6" name="Google Shape;2006;p5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7" name="Google Shape;2007;p5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8" name="Google Shape;2008;p5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9" name="Google Shape;2009;p5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150338" y="5937516"/>
              <a:ext cx="1228344" cy="1118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0" name="Google Shape;2010;p51"/>
          <p:cNvSpPr txBox="1">
            <a:spLocks noGrp="1"/>
          </p:cNvSpPr>
          <p:nvPr>
            <p:ph type="title"/>
          </p:nvPr>
        </p:nvSpPr>
        <p:spPr>
          <a:xfrm>
            <a:off x="2797550" y="944375"/>
            <a:ext cx="53757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Hamiltonian circuit</a:t>
            </a:r>
            <a:endParaRPr sz="44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011" name="Google Shape;2011;p51"/>
          <p:cNvSpPr txBox="1"/>
          <p:nvPr/>
        </p:nvSpPr>
        <p:spPr>
          <a:xfrm>
            <a:off x="996188" y="1962391"/>
            <a:ext cx="7457440" cy="878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3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20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… a circuit where each vertex in G is used  exactly once</a:t>
            </a:r>
            <a:endParaRPr sz="32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012" name="Google Shape;2012;p51"/>
          <p:cNvGrpSpPr/>
          <p:nvPr/>
        </p:nvGrpSpPr>
        <p:grpSpPr>
          <a:xfrm>
            <a:off x="7464538" y="3273552"/>
            <a:ext cx="1762125" cy="923925"/>
            <a:chOff x="7464538" y="3273552"/>
            <a:chExt cx="1762125" cy="923925"/>
          </a:xfrm>
        </p:grpSpPr>
        <p:sp>
          <p:nvSpPr>
            <p:cNvPr id="2013" name="Google Shape;2013;p51"/>
            <p:cNvSpPr/>
            <p:nvPr/>
          </p:nvSpPr>
          <p:spPr>
            <a:xfrm>
              <a:off x="7467599" y="3276600"/>
              <a:ext cx="1752600" cy="914400"/>
            </a:xfrm>
            <a:custGeom>
              <a:avLst/>
              <a:gdLst/>
              <a:ahLst/>
              <a:cxnLst/>
              <a:rect l="l" t="t" r="r" b="b"/>
              <a:pathLst>
                <a:path w="1752600" h="914400" extrusionOk="0">
                  <a:moveTo>
                    <a:pt x="1487424" y="0"/>
                  </a:moveTo>
                  <a:lnTo>
                    <a:pt x="268224" y="0"/>
                  </a:lnTo>
                  <a:lnTo>
                    <a:pt x="0" y="268236"/>
                  </a:lnTo>
                  <a:lnTo>
                    <a:pt x="0" y="649236"/>
                  </a:lnTo>
                  <a:lnTo>
                    <a:pt x="268224" y="914400"/>
                  </a:lnTo>
                  <a:lnTo>
                    <a:pt x="1487424" y="914400"/>
                  </a:lnTo>
                  <a:lnTo>
                    <a:pt x="1752600" y="649236"/>
                  </a:lnTo>
                  <a:lnTo>
                    <a:pt x="1752600" y="268236"/>
                  </a:lnTo>
                  <a:lnTo>
                    <a:pt x="1487424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51"/>
            <p:cNvSpPr/>
            <p:nvPr/>
          </p:nvSpPr>
          <p:spPr>
            <a:xfrm>
              <a:off x="7464538" y="3273552"/>
              <a:ext cx="1762125" cy="923925"/>
            </a:xfrm>
            <a:custGeom>
              <a:avLst/>
              <a:gdLst/>
              <a:ahLst/>
              <a:cxnLst/>
              <a:rect l="l" t="t" r="r" b="b"/>
              <a:pathLst>
                <a:path w="1762125" h="923925" extrusionOk="0">
                  <a:moveTo>
                    <a:pt x="1490484" y="0"/>
                  </a:moveTo>
                  <a:lnTo>
                    <a:pt x="271284" y="0"/>
                  </a:lnTo>
                  <a:lnTo>
                    <a:pt x="0" y="271284"/>
                  </a:lnTo>
                  <a:lnTo>
                    <a:pt x="0" y="652284"/>
                  </a:lnTo>
                  <a:lnTo>
                    <a:pt x="271284" y="923544"/>
                  </a:lnTo>
                  <a:lnTo>
                    <a:pt x="1490484" y="923544"/>
                  </a:lnTo>
                  <a:lnTo>
                    <a:pt x="1499629" y="914400"/>
                  </a:lnTo>
                  <a:lnTo>
                    <a:pt x="274332" y="914400"/>
                  </a:lnTo>
                  <a:lnTo>
                    <a:pt x="12217" y="652284"/>
                  </a:lnTo>
                  <a:lnTo>
                    <a:pt x="9156" y="652284"/>
                  </a:lnTo>
                  <a:lnTo>
                    <a:pt x="9156" y="271284"/>
                  </a:lnTo>
                  <a:lnTo>
                    <a:pt x="12204" y="271284"/>
                  </a:lnTo>
                  <a:lnTo>
                    <a:pt x="274332" y="9156"/>
                  </a:lnTo>
                  <a:lnTo>
                    <a:pt x="1499640" y="9156"/>
                  </a:lnTo>
                  <a:lnTo>
                    <a:pt x="1490484" y="0"/>
                  </a:lnTo>
                  <a:close/>
                </a:path>
                <a:path w="1762125" h="923925" extrusionOk="0">
                  <a:moveTo>
                    <a:pt x="1752600" y="649224"/>
                  </a:moveTo>
                  <a:lnTo>
                    <a:pt x="1487424" y="914400"/>
                  </a:lnTo>
                  <a:lnTo>
                    <a:pt x="1499629" y="914400"/>
                  </a:lnTo>
                  <a:lnTo>
                    <a:pt x="1761756" y="652284"/>
                  </a:lnTo>
                  <a:lnTo>
                    <a:pt x="1752600" y="652284"/>
                  </a:lnTo>
                  <a:lnTo>
                    <a:pt x="1752600" y="649224"/>
                  </a:lnTo>
                  <a:close/>
                </a:path>
                <a:path w="1762125" h="923925" extrusionOk="0">
                  <a:moveTo>
                    <a:pt x="9156" y="649224"/>
                  </a:moveTo>
                  <a:lnTo>
                    <a:pt x="9156" y="652284"/>
                  </a:lnTo>
                  <a:lnTo>
                    <a:pt x="12217" y="652284"/>
                  </a:lnTo>
                  <a:lnTo>
                    <a:pt x="9156" y="649224"/>
                  </a:lnTo>
                  <a:close/>
                </a:path>
                <a:path w="1762125" h="923925" extrusionOk="0">
                  <a:moveTo>
                    <a:pt x="1761756" y="271284"/>
                  </a:moveTo>
                  <a:lnTo>
                    <a:pt x="1752600" y="271284"/>
                  </a:lnTo>
                  <a:lnTo>
                    <a:pt x="1752600" y="652284"/>
                  </a:lnTo>
                  <a:lnTo>
                    <a:pt x="1761756" y="652284"/>
                  </a:lnTo>
                  <a:lnTo>
                    <a:pt x="1761756" y="271284"/>
                  </a:lnTo>
                  <a:close/>
                </a:path>
                <a:path w="1762125" h="923925" extrusionOk="0">
                  <a:moveTo>
                    <a:pt x="12204" y="271284"/>
                  </a:moveTo>
                  <a:lnTo>
                    <a:pt x="9156" y="271284"/>
                  </a:lnTo>
                  <a:lnTo>
                    <a:pt x="9156" y="274332"/>
                  </a:lnTo>
                  <a:lnTo>
                    <a:pt x="12204" y="271284"/>
                  </a:lnTo>
                  <a:close/>
                </a:path>
                <a:path w="1762125" h="923925" extrusionOk="0">
                  <a:moveTo>
                    <a:pt x="1499640" y="9156"/>
                  </a:moveTo>
                  <a:lnTo>
                    <a:pt x="1487424" y="9156"/>
                  </a:lnTo>
                  <a:lnTo>
                    <a:pt x="1752600" y="274332"/>
                  </a:lnTo>
                  <a:lnTo>
                    <a:pt x="1752600" y="271284"/>
                  </a:lnTo>
                  <a:lnTo>
                    <a:pt x="1761756" y="271284"/>
                  </a:lnTo>
                  <a:lnTo>
                    <a:pt x="1499640" y="9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5" name="Google Shape;2015;p51"/>
          <p:cNvSpPr txBox="1"/>
          <p:nvPr/>
        </p:nvSpPr>
        <p:spPr>
          <a:xfrm>
            <a:off x="7713980" y="3413264"/>
            <a:ext cx="1506219" cy="634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Visit each  vertex once</a:t>
            </a:r>
            <a:endParaRPr sz="20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016" name="Google Shape;2016;p51"/>
          <p:cNvGrpSpPr/>
          <p:nvPr/>
        </p:nvGrpSpPr>
        <p:grpSpPr>
          <a:xfrm>
            <a:off x="1432547" y="3922776"/>
            <a:ext cx="2280285" cy="1856739"/>
            <a:chOff x="1432547" y="3922776"/>
            <a:chExt cx="2280285" cy="1856739"/>
          </a:xfrm>
        </p:grpSpPr>
        <p:sp>
          <p:nvSpPr>
            <p:cNvPr id="2017" name="Google Shape;2017;p51"/>
            <p:cNvSpPr/>
            <p:nvPr/>
          </p:nvSpPr>
          <p:spPr>
            <a:xfrm>
              <a:off x="1435595" y="3925836"/>
              <a:ext cx="2270760" cy="1850389"/>
            </a:xfrm>
            <a:custGeom>
              <a:avLst/>
              <a:gdLst/>
              <a:ahLst/>
              <a:cxnLst/>
              <a:rect l="l" t="t" r="r" b="b"/>
              <a:pathLst>
                <a:path w="2270760" h="1850389" extrusionOk="0">
                  <a:moveTo>
                    <a:pt x="2270747" y="0"/>
                  </a:moveTo>
                  <a:lnTo>
                    <a:pt x="0" y="0"/>
                  </a:lnTo>
                  <a:lnTo>
                    <a:pt x="0" y="1850136"/>
                  </a:lnTo>
                  <a:lnTo>
                    <a:pt x="2270747" y="1850136"/>
                  </a:lnTo>
                  <a:lnTo>
                    <a:pt x="2270747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51"/>
            <p:cNvSpPr/>
            <p:nvPr/>
          </p:nvSpPr>
          <p:spPr>
            <a:xfrm>
              <a:off x="1432547" y="3922776"/>
              <a:ext cx="2280285" cy="1856739"/>
            </a:xfrm>
            <a:custGeom>
              <a:avLst/>
              <a:gdLst/>
              <a:ahLst/>
              <a:cxnLst/>
              <a:rect l="l" t="t" r="r" b="b"/>
              <a:pathLst>
                <a:path w="2280285" h="1856739" extrusionOk="0">
                  <a:moveTo>
                    <a:pt x="2279904" y="0"/>
                  </a:moveTo>
                  <a:lnTo>
                    <a:pt x="0" y="0"/>
                  </a:lnTo>
                  <a:lnTo>
                    <a:pt x="0" y="1856232"/>
                  </a:lnTo>
                  <a:lnTo>
                    <a:pt x="2279904" y="1856232"/>
                  </a:lnTo>
                  <a:lnTo>
                    <a:pt x="2279904" y="1853196"/>
                  </a:lnTo>
                  <a:lnTo>
                    <a:pt x="9143" y="1853196"/>
                  </a:lnTo>
                  <a:lnTo>
                    <a:pt x="3047" y="1847088"/>
                  </a:lnTo>
                  <a:lnTo>
                    <a:pt x="9143" y="1847088"/>
                  </a:lnTo>
                  <a:lnTo>
                    <a:pt x="9143" y="9144"/>
                  </a:lnTo>
                  <a:lnTo>
                    <a:pt x="3047" y="9144"/>
                  </a:lnTo>
                  <a:lnTo>
                    <a:pt x="9143" y="3060"/>
                  </a:lnTo>
                  <a:lnTo>
                    <a:pt x="2279904" y="3060"/>
                  </a:lnTo>
                  <a:lnTo>
                    <a:pt x="2279904" y="0"/>
                  </a:lnTo>
                  <a:close/>
                </a:path>
                <a:path w="2280285" h="1856739" extrusionOk="0">
                  <a:moveTo>
                    <a:pt x="9143" y="1847088"/>
                  </a:moveTo>
                  <a:lnTo>
                    <a:pt x="3047" y="1847088"/>
                  </a:lnTo>
                  <a:lnTo>
                    <a:pt x="9143" y="1853196"/>
                  </a:lnTo>
                  <a:lnTo>
                    <a:pt x="9143" y="1847088"/>
                  </a:lnTo>
                  <a:close/>
                </a:path>
                <a:path w="2280285" h="1856739" extrusionOk="0">
                  <a:moveTo>
                    <a:pt x="2270760" y="1847088"/>
                  </a:moveTo>
                  <a:lnTo>
                    <a:pt x="9143" y="1847088"/>
                  </a:lnTo>
                  <a:lnTo>
                    <a:pt x="9143" y="1853196"/>
                  </a:lnTo>
                  <a:lnTo>
                    <a:pt x="2270760" y="1853196"/>
                  </a:lnTo>
                  <a:lnTo>
                    <a:pt x="2270760" y="1847088"/>
                  </a:lnTo>
                  <a:close/>
                </a:path>
                <a:path w="2280285" h="1856739" extrusionOk="0">
                  <a:moveTo>
                    <a:pt x="2270760" y="3060"/>
                  </a:moveTo>
                  <a:lnTo>
                    <a:pt x="2270760" y="1853196"/>
                  </a:lnTo>
                  <a:lnTo>
                    <a:pt x="2273808" y="1847088"/>
                  </a:lnTo>
                  <a:lnTo>
                    <a:pt x="2279904" y="1847088"/>
                  </a:lnTo>
                  <a:lnTo>
                    <a:pt x="2279904" y="9144"/>
                  </a:lnTo>
                  <a:lnTo>
                    <a:pt x="2273808" y="9144"/>
                  </a:lnTo>
                  <a:lnTo>
                    <a:pt x="2270760" y="3060"/>
                  </a:lnTo>
                  <a:close/>
                </a:path>
                <a:path w="2280285" h="1856739" extrusionOk="0">
                  <a:moveTo>
                    <a:pt x="2279904" y="1847088"/>
                  </a:moveTo>
                  <a:lnTo>
                    <a:pt x="2273808" y="1847088"/>
                  </a:lnTo>
                  <a:lnTo>
                    <a:pt x="2270760" y="1853196"/>
                  </a:lnTo>
                  <a:lnTo>
                    <a:pt x="2279904" y="1853196"/>
                  </a:lnTo>
                  <a:lnTo>
                    <a:pt x="2279904" y="1847088"/>
                  </a:lnTo>
                  <a:close/>
                </a:path>
                <a:path w="2280285" h="1856739" extrusionOk="0">
                  <a:moveTo>
                    <a:pt x="9143" y="3060"/>
                  </a:moveTo>
                  <a:lnTo>
                    <a:pt x="3047" y="9144"/>
                  </a:lnTo>
                  <a:lnTo>
                    <a:pt x="9143" y="9144"/>
                  </a:lnTo>
                  <a:lnTo>
                    <a:pt x="9143" y="3060"/>
                  </a:lnTo>
                  <a:close/>
                </a:path>
                <a:path w="2280285" h="1856739" extrusionOk="0">
                  <a:moveTo>
                    <a:pt x="2270760" y="3060"/>
                  </a:moveTo>
                  <a:lnTo>
                    <a:pt x="9143" y="3060"/>
                  </a:lnTo>
                  <a:lnTo>
                    <a:pt x="9143" y="9144"/>
                  </a:lnTo>
                  <a:lnTo>
                    <a:pt x="2270760" y="9144"/>
                  </a:lnTo>
                  <a:lnTo>
                    <a:pt x="2270760" y="3060"/>
                  </a:lnTo>
                  <a:close/>
                </a:path>
                <a:path w="2280285" h="1856739" extrusionOk="0">
                  <a:moveTo>
                    <a:pt x="2279904" y="3060"/>
                  </a:moveTo>
                  <a:lnTo>
                    <a:pt x="2270760" y="3060"/>
                  </a:lnTo>
                  <a:lnTo>
                    <a:pt x="2273808" y="9144"/>
                  </a:lnTo>
                  <a:lnTo>
                    <a:pt x="2279904" y="9144"/>
                  </a:lnTo>
                  <a:lnTo>
                    <a:pt x="2279904" y="30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19" name="Google Shape;2019;p5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761731" y="4669548"/>
              <a:ext cx="237744" cy="2346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0" name="Google Shape;2020;p5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005571" y="5236464"/>
              <a:ext cx="237744" cy="2377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1" name="Google Shape;2021;p5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453627" y="4227576"/>
              <a:ext cx="237744" cy="2377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2" name="Google Shape;2022;p51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2956547" y="5236464"/>
              <a:ext cx="237744" cy="2377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3" name="Google Shape;2023;p51"/>
          <p:cNvSpPr txBox="1"/>
          <p:nvPr/>
        </p:nvSpPr>
        <p:spPr>
          <a:xfrm>
            <a:off x="1530083" y="4605314"/>
            <a:ext cx="1524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4" name="Google Shape;2024;p51"/>
          <p:cNvSpPr txBox="1"/>
          <p:nvPr/>
        </p:nvSpPr>
        <p:spPr>
          <a:xfrm>
            <a:off x="2520683" y="3934741"/>
            <a:ext cx="131445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51"/>
          <p:cNvSpPr txBox="1"/>
          <p:nvPr/>
        </p:nvSpPr>
        <p:spPr>
          <a:xfrm>
            <a:off x="1834883" y="5153941"/>
            <a:ext cx="1503045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a	e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6" name="Google Shape;2026;p51"/>
          <p:cNvGrpSpPr/>
          <p:nvPr/>
        </p:nvGrpSpPr>
        <p:grpSpPr>
          <a:xfrm>
            <a:off x="1959851" y="3770376"/>
            <a:ext cx="5273434" cy="2219325"/>
            <a:chOff x="1959851" y="3770376"/>
            <a:chExt cx="5273434" cy="2219325"/>
          </a:xfrm>
        </p:grpSpPr>
        <p:pic>
          <p:nvPicPr>
            <p:cNvPr id="2027" name="Google Shape;2027;p51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3148571" y="4669548"/>
              <a:ext cx="237744" cy="2346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8" name="Google Shape;2028;p51"/>
            <p:cNvSpPr/>
            <p:nvPr/>
          </p:nvSpPr>
          <p:spPr>
            <a:xfrm>
              <a:off x="1959851" y="4456175"/>
              <a:ext cx="1228725" cy="905510"/>
            </a:xfrm>
            <a:custGeom>
              <a:avLst/>
              <a:gdLst/>
              <a:ahLst/>
              <a:cxnLst/>
              <a:rect l="l" t="t" r="r" b="b"/>
              <a:pathLst>
                <a:path w="1228725" h="905510" extrusionOk="0">
                  <a:moveTo>
                    <a:pt x="1228344" y="414528"/>
                  </a:moveTo>
                  <a:lnTo>
                    <a:pt x="1225296" y="405396"/>
                  </a:lnTo>
                  <a:lnTo>
                    <a:pt x="965390" y="539953"/>
                  </a:lnTo>
                  <a:lnTo>
                    <a:pt x="955586" y="524687"/>
                  </a:lnTo>
                  <a:lnTo>
                    <a:pt x="955586" y="545020"/>
                  </a:lnTo>
                  <a:lnTo>
                    <a:pt x="681189" y="687070"/>
                  </a:lnTo>
                  <a:lnTo>
                    <a:pt x="314337" y="534695"/>
                  </a:lnTo>
                  <a:lnTo>
                    <a:pt x="429171" y="335280"/>
                  </a:lnTo>
                  <a:lnTo>
                    <a:pt x="820928" y="335280"/>
                  </a:lnTo>
                  <a:lnTo>
                    <a:pt x="955586" y="545020"/>
                  </a:lnTo>
                  <a:lnTo>
                    <a:pt x="955586" y="524687"/>
                  </a:lnTo>
                  <a:lnTo>
                    <a:pt x="833996" y="335280"/>
                  </a:lnTo>
                  <a:lnTo>
                    <a:pt x="1194816" y="335280"/>
                  </a:lnTo>
                  <a:lnTo>
                    <a:pt x="1194816" y="326148"/>
                  </a:lnTo>
                  <a:lnTo>
                    <a:pt x="828128" y="326148"/>
                  </a:lnTo>
                  <a:lnTo>
                    <a:pt x="815073" y="305816"/>
                  </a:lnTo>
                  <a:lnTo>
                    <a:pt x="815073" y="326148"/>
                  </a:lnTo>
                  <a:lnTo>
                    <a:pt x="434428" y="326148"/>
                  </a:lnTo>
                  <a:lnTo>
                    <a:pt x="614413" y="13627"/>
                  </a:lnTo>
                  <a:lnTo>
                    <a:pt x="815073" y="326148"/>
                  </a:lnTo>
                  <a:lnTo>
                    <a:pt x="815073" y="305816"/>
                  </a:lnTo>
                  <a:lnTo>
                    <a:pt x="618744" y="0"/>
                  </a:lnTo>
                  <a:lnTo>
                    <a:pt x="614172" y="3060"/>
                  </a:lnTo>
                  <a:lnTo>
                    <a:pt x="609600" y="0"/>
                  </a:lnTo>
                  <a:lnTo>
                    <a:pt x="421779" y="326148"/>
                  </a:lnTo>
                  <a:lnTo>
                    <a:pt x="33540" y="326148"/>
                  </a:lnTo>
                  <a:lnTo>
                    <a:pt x="33540" y="335280"/>
                  </a:lnTo>
                  <a:lnTo>
                    <a:pt x="416509" y="335280"/>
                  </a:lnTo>
                  <a:lnTo>
                    <a:pt x="304126" y="530453"/>
                  </a:lnTo>
                  <a:lnTo>
                    <a:pt x="3060" y="405396"/>
                  </a:lnTo>
                  <a:lnTo>
                    <a:pt x="0" y="414528"/>
                  </a:lnTo>
                  <a:lnTo>
                    <a:pt x="299288" y="538848"/>
                  </a:lnTo>
                  <a:lnTo>
                    <a:pt x="158496" y="783348"/>
                  </a:lnTo>
                  <a:lnTo>
                    <a:pt x="167640" y="789432"/>
                  </a:lnTo>
                  <a:lnTo>
                    <a:pt x="309499" y="543090"/>
                  </a:lnTo>
                  <a:lnTo>
                    <a:pt x="670039" y="692835"/>
                  </a:lnTo>
                  <a:lnTo>
                    <a:pt x="277368" y="896112"/>
                  </a:lnTo>
                  <a:lnTo>
                    <a:pt x="280428" y="905256"/>
                  </a:lnTo>
                  <a:lnTo>
                    <a:pt x="681532" y="697611"/>
                  </a:lnTo>
                  <a:lnTo>
                    <a:pt x="1152144" y="893064"/>
                  </a:lnTo>
                  <a:lnTo>
                    <a:pt x="1155204" y="883920"/>
                  </a:lnTo>
                  <a:lnTo>
                    <a:pt x="692683" y="691832"/>
                  </a:lnTo>
                  <a:lnTo>
                    <a:pt x="960755" y="553059"/>
                  </a:lnTo>
                  <a:lnTo>
                    <a:pt x="1112520" y="789432"/>
                  </a:lnTo>
                  <a:lnTo>
                    <a:pt x="1121664" y="783348"/>
                  </a:lnTo>
                  <a:lnTo>
                    <a:pt x="970546" y="547992"/>
                  </a:lnTo>
                  <a:lnTo>
                    <a:pt x="1228344" y="414528"/>
                  </a:lnTo>
                  <a:close/>
                </a:path>
              </a:pathLst>
            </a:custGeom>
            <a:solidFill>
              <a:srgbClr val="00041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51"/>
            <p:cNvSpPr/>
            <p:nvPr/>
          </p:nvSpPr>
          <p:spPr>
            <a:xfrm>
              <a:off x="4559795" y="3773436"/>
              <a:ext cx="2667000" cy="2209800"/>
            </a:xfrm>
            <a:custGeom>
              <a:avLst/>
              <a:gdLst/>
              <a:ahLst/>
              <a:cxnLst/>
              <a:rect l="l" t="t" r="r" b="b"/>
              <a:pathLst>
                <a:path w="2667000" h="2209800" extrusionOk="0">
                  <a:moveTo>
                    <a:pt x="2667000" y="0"/>
                  </a:moveTo>
                  <a:lnTo>
                    <a:pt x="0" y="0"/>
                  </a:lnTo>
                  <a:lnTo>
                    <a:pt x="0" y="2209800"/>
                  </a:lnTo>
                  <a:lnTo>
                    <a:pt x="2667000" y="2209800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51"/>
            <p:cNvSpPr/>
            <p:nvPr/>
          </p:nvSpPr>
          <p:spPr>
            <a:xfrm>
              <a:off x="4556760" y="3770376"/>
              <a:ext cx="2676525" cy="2219325"/>
            </a:xfrm>
            <a:custGeom>
              <a:avLst/>
              <a:gdLst/>
              <a:ahLst/>
              <a:cxnLst/>
              <a:rect l="l" t="t" r="r" b="b"/>
              <a:pathLst>
                <a:path w="2676525" h="2219325" extrusionOk="0">
                  <a:moveTo>
                    <a:pt x="2676131" y="0"/>
                  </a:moveTo>
                  <a:lnTo>
                    <a:pt x="0" y="0"/>
                  </a:lnTo>
                  <a:lnTo>
                    <a:pt x="0" y="2218944"/>
                  </a:lnTo>
                  <a:lnTo>
                    <a:pt x="2676131" y="2218944"/>
                  </a:lnTo>
                  <a:lnTo>
                    <a:pt x="2676131" y="2212860"/>
                  </a:lnTo>
                  <a:lnTo>
                    <a:pt x="9131" y="2212860"/>
                  </a:lnTo>
                  <a:lnTo>
                    <a:pt x="3035" y="2209800"/>
                  </a:lnTo>
                  <a:lnTo>
                    <a:pt x="9131" y="2209799"/>
                  </a:lnTo>
                  <a:lnTo>
                    <a:pt x="9131" y="9144"/>
                  </a:lnTo>
                  <a:lnTo>
                    <a:pt x="3035" y="9144"/>
                  </a:lnTo>
                  <a:lnTo>
                    <a:pt x="9131" y="3060"/>
                  </a:lnTo>
                  <a:lnTo>
                    <a:pt x="2676131" y="3060"/>
                  </a:lnTo>
                  <a:lnTo>
                    <a:pt x="2676131" y="0"/>
                  </a:lnTo>
                  <a:close/>
                </a:path>
                <a:path w="2676525" h="2219325" extrusionOk="0">
                  <a:moveTo>
                    <a:pt x="9131" y="2209800"/>
                  </a:moveTo>
                  <a:lnTo>
                    <a:pt x="3035" y="2209800"/>
                  </a:lnTo>
                  <a:lnTo>
                    <a:pt x="9131" y="2212860"/>
                  </a:lnTo>
                  <a:lnTo>
                    <a:pt x="9131" y="2209800"/>
                  </a:lnTo>
                  <a:close/>
                </a:path>
                <a:path w="2676525" h="2219325" extrusionOk="0">
                  <a:moveTo>
                    <a:pt x="2666987" y="2209800"/>
                  </a:moveTo>
                  <a:lnTo>
                    <a:pt x="9131" y="2209800"/>
                  </a:lnTo>
                  <a:lnTo>
                    <a:pt x="9131" y="2212860"/>
                  </a:lnTo>
                  <a:lnTo>
                    <a:pt x="2666987" y="2212860"/>
                  </a:lnTo>
                  <a:lnTo>
                    <a:pt x="2666987" y="2209800"/>
                  </a:lnTo>
                  <a:close/>
                </a:path>
                <a:path w="2676525" h="2219325" extrusionOk="0">
                  <a:moveTo>
                    <a:pt x="2666987" y="3060"/>
                  </a:moveTo>
                  <a:lnTo>
                    <a:pt x="2666987" y="2212860"/>
                  </a:lnTo>
                  <a:lnTo>
                    <a:pt x="2670035" y="2209800"/>
                  </a:lnTo>
                  <a:lnTo>
                    <a:pt x="2676131" y="2209799"/>
                  </a:lnTo>
                  <a:lnTo>
                    <a:pt x="2676131" y="9144"/>
                  </a:lnTo>
                  <a:lnTo>
                    <a:pt x="2670035" y="9144"/>
                  </a:lnTo>
                  <a:lnTo>
                    <a:pt x="2666987" y="3060"/>
                  </a:lnTo>
                  <a:close/>
                </a:path>
                <a:path w="2676525" h="2219325" extrusionOk="0">
                  <a:moveTo>
                    <a:pt x="2676131" y="2209799"/>
                  </a:moveTo>
                  <a:lnTo>
                    <a:pt x="2670035" y="2209800"/>
                  </a:lnTo>
                  <a:lnTo>
                    <a:pt x="2666987" y="2212860"/>
                  </a:lnTo>
                  <a:lnTo>
                    <a:pt x="2676131" y="2212860"/>
                  </a:lnTo>
                  <a:lnTo>
                    <a:pt x="2676131" y="2209799"/>
                  </a:lnTo>
                  <a:close/>
                </a:path>
                <a:path w="2676525" h="2219325" extrusionOk="0">
                  <a:moveTo>
                    <a:pt x="9131" y="3060"/>
                  </a:moveTo>
                  <a:lnTo>
                    <a:pt x="3035" y="9144"/>
                  </a:lnTo>
                  <a:lnTo>
                    <a:pt x="9131" y="9144"/>
                  </a:lnTo>
                  <a:lnTo>
                    <a:pt x="9131" y="3060"/>
                  </a:lnTo>
                  <a:close/>
                </a:path>
                <a:path w="2676525" h="2219325" extrusionOk="0">
                  <a:moveTo>
                    <a:pt x="2666987" y="3060"/>
                  </a:moveTo>
                  <a:lnTo>
                    <a:pt x="9131" y="3060"/>
                  </a:lnTo>
                  <a:lnTo>
                    <a:pt x="9131" y="9144"/>
                  </a:lnTo>
                  <a:lnTo>
                    <a:pt x="2666987" y="9144"/>
                  </a:lnTo>
                  <a:lnTo>
                    <a:pt x="2666987" y="3060"/>
                  </a:lnTo>
                  <a:close/>
                </a:path>
                <a:path w="2676525" h="2219325" extrusionOk="0">
                  <a:moveTo>
                    <a:pt x="2676131" y="3060"/>
                  </a:moveTo>
                  <a:lnTo>
                    <a:pt x="2666987" y="3060"/>
                  </a:lnTo>
                  <a:lnTo>
                    <a:pt x="2670035" y="9144"/>
                  </a:lnTo>
                  <a:lnTo>
                    <a:pt x="2676131" y="9144"/>
                  </a:lnTo>
                  <a:lnTo>
                    <a:pt x="2676131" y="30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31" name="Google Shape;2031;p5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4785360" y="4023372"/>
              <a:ext cx="2218931" cy="16977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2" name="Google Shape;2032;p51"/>
          <p:cNvSpPr txBox="1"/>
          <p:nvPr/>
        </p:nvSpPr>
        <p:spPr>
          <a:xfrm>
            <a:off x="3474707" y="4544341"/>
            <a:ext cx="1524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51"/>
          <p:cNvSpPr txBox="1"/>
          <p:nvPr/>
        </p:nvSpPr>
        <p:spPr>
          <a:xfrm>
            <a:off x="4654283" y="4492538"/>
            <a:ext cx="133985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51"/>
          <p:cNvSpPr txBox="1"/>
          <p:nvPr/>
        </p:nvSpPr>
        <p:spPr>
          <a:xfrm>
            <a:off x="5489447" y="3721381"/>
            <a:ext cx="1524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51"/>
          <p:cNvSpPr txBox="1"/>
          <p:nvPr/>
        </p:nvSpPr>
        <p:spPr>
          <a:xfrm>
            <a:off x="6102083" y="3706141"/>
            <a:ext cx="131445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51"/>
          <p:cNvSpPr txBox="1"/>
          <p:nvPr/>
        </p:nvSpPr>
        <p:spPr>
          <a:xfrm>
            <a:off x="5568683" y="4340138"/>
            <a:ext cx="1524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51"/>
          <p:cNvSpPr txBox="1"/>
          <p:nvPr/>
        </p:nvSpPr>
        <p:spPr>
          <a:xfrm>
            <a:off x="5568683" y="4949725"/>
            <a:ext cx="14986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51"/>
          <p:cNvSpPr txBox="1"/>
          <p:nvPr/>
        </p:nvSpPr>
        <p:spPr>
          <a:xfrm>
            <a:off x="6251447" y="4949725"/>
            <a:ext cx="1524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51"/>
          <p:cNvSpPr txBox="1"/>
          <p:nvPr/>
        </p:nvSpPr>
        <p:spPr>
          <a:xfrm>
            <a:off x="6254483" y="4324885"/>
            <a:ext cx="66548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e	f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51"/>
          <p:cNvSpPr/>
          <p:nvPr/>
        </p:nvSpPr>
        <p:spPr>
          <a:xfrm>
            <a:off x="4940795" y="5779020"/>
            <a:ext cx="2030095" cy="433070"/>
          </a:xfrm>
          <a:custGeom>
            <a:avLst/>
            <a:gdLst/>
            <a:ahLst/>
            <a:cxnLst/>
            <a:rect l="l" t="t" r="r" b="b"/>
            <a:pathLst>
              <a:path w="2030095" h="433070" extrusionOk="0">
                <a:moveTo>
                  <a:pt x="2029968" y="0"/>
                </a:moveTo>
                <a:lnTo>
                  <a:pt x="0" y="0"/>
                </a:lnTo>
                <a:lnTo>
                  <a:pt x="0" y="432816"/>
                </a:lnTo>
                <a:lnTo>
                  <a:pt x="2029968" y="432816"/>
                </a:lnTo>
                <a:lnTo>
                  <a:pt x="2029968" y="0"/>
                </a:lnTo>
                <a:close/>
              </a:path>
            </a:pathLst>
          </a:custGeom>
          <a:solidFill>
            <a:srgbClr val="0099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51"/>
          <p:cNvSpPr txBox="1"/>
          <p:nvPr/>
        </p:nvSpPr>
        <p:spPr>
          <a:xfrm>
            <a:off x="4940795" y="5983236"/>
            <a:ext cx="20300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" marR="0" lvl="0" indent="0" algn="l" rtl="0">
              <a:lnSpc>
                <a:spcPct val="63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Hamiltonian circuit</a:t>
            </a:r>
            <a:endParaRPr sz="20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042" name="Google Shape;2042;p51"/>
          <p:cNvSpPr/>
          <p:nvPr/>
        </p:nvSpPr>
        <p:spPr>
          <a:xfrm>
            <a:off x="911339" y="5702820"/>
            <a:ext cx="3091180" cy="433070"/>
          </a:xfrm>
          <a:custGeom>
            <a:avLst/>
            <a:gdLst/>
            <a:ahLst/>
            <a:cxnLst/>
            <a:rect l="l" t="t" r="r" b="b"/>
            <a:pathLst>
              <a:path w="3091179" h="433070" extrusionOk="0">
                <a:moveTo>
                  <a:pt x="3090672" y="0"/>
                </a:moveTo>
                <a:lnTo>
                  <a:pt x="0" y="0"/>
                </a:lnTo>
                <a:lnTo>
                  <a:pt x="0" y="432816"/>
                </a:lnTo>
                <a:lnTo>
                  <a:pt x="3090672" y="432816"/>
                </a:lnTo>
                <a:lnTo>
                  <a:pt x="3090672" y="0"/>
                </a:lnTo>
                <a:close/>
              </a:path>
            </a:pathLst>
          </a:custGeom>
          <a:solidFill>
            <a:srgbClr val="0099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p51"/>
          <p:cNvSpPr txBox="1"/>
          <p:nvPr/>
        </p:nvSpPr>
        <p:spPr>
          <a:xfrm>
            <a:off x="911339" y="5775972"/>
            <a:ext cx="3091180" cy="360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2395" marR="0" lvl="0" indent="0" algn="l" rtl="0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Hamiltonian &amp; Euler circuit</a:t>
            </a:r>
            <a:endParaRPr sz="20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" name="Google Shape;2048;p52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049" name="Google Shape;2049;p52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0" name="Google Shape;2050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Google Shape;2051;p5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2" name="Google Shape;2052;p5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3" name="Google Shape;2053;p52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4" name="Google Shape;2054;p5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5" name="Google Shape;2055;p5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6" name="Google Shape;2056;p5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7" name="Google Shape;2057;p5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8" name="Google Shape;2058;p5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9" name="Google Shape;2059;p52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150338" y="5937516"/>
              <a:ext cx="1228344" cy="1118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0" name="Google Shape;2060;p52"/>
          <p:cNvSpPr txBox="1">
            <a:spLocks noGrp="1"/>
          </p:cNvSpPr>
          <p:nvPr>
            <p:ph type="title"/>
          </p:nvPr>
        </p:nvSpPr>
        <p:spPr>
          <a:xfrm>
            <a:off x="1901940" y="889533"/>
            <a:ext cx="545098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Euler cycle and paths</a:t>
            </a:r>
            <a:endParaRPr/>
          </a:p>
        </p:txBody>
      </p:sp>
      <p:sp>
        <p:nvSpPr>
          <p:cNvPr id="2061" name="Google Shape;2061;p52"/>
          <p:cNvSpPr txBox="1"/>
          <p:nvPr/>
        </p:nvSpPr>
        <p:spPr>
          <a:xfrm>
            <a:off x="919988" y="1989861"/>
            <a:ext cx="7913370" cy="173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877060" marR="5080" lvl="0" indent="-18649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1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Euler path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	a path traversing all the edges of the graph  exactly once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40864" marR="781050" lvl="0" indent="-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1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Euler cycle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cycle traversing all the edges of the  graph exactly once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62" name="Google Shape;2062;p52"/>
          <p:cNvGrpSpPr/>
          <p:nvPr/>
        </p:nvGrpSpPr>
        <p:grpSpPr>
          <a:xfrm>
            <a:off x="758939" y="4005084"/>
            <a:ext cx="5495543" cy="2599931"/>
            <a:chOff x="758939" y="4005084"/>
            <a:chExt cx="5495543" cy="2599931"/>
          </a:xfrm>
        </p:grpSpPr>
        <p:pic>
          <p:nvPicPr>
            <p:cNvPr id="2063" name="Google Shape;2063;p5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63739" y="4005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4" name="Google Shape;2064;p5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63739" y="4767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5" name="Google Shape;2065;p5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520939" y="4386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6" name="Google Shape;2066;p5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901939" y="4005084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7" name="Google Shape;2067;p5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901939" y="4767084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8" name="Google Shape;2068;p52"/>
            <p:cNvSpPr/>
            <p:nvPr/>
          </p:nvSpPr>
          <p:spPr>
            <a:xfrm>
              <a:off x="1142999" y="4081284"/>
              <a:ext cx="762000" cy="9525"/>
            </a:xfrm>
            <a:custGeom>
              <a:avLst/>
              <a:gdLst/>
              <a:ahLst/>
              <a:cxnLst/>
              <a:rect l="l" t="t" r="r" b="b"/>
              <a:pathLst>
                <a:path w="762000" h="9525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762000" y="9131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69" name="Google Shape;2069;p5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330939" y="4005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0" name="Google Shape;2070;p5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330939" y="4767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1" name="Google Shape;2071;p5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788139" y="4386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2" name="Google Shape;2072;p5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169139" y="4005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3" name="Google Shape;2073;p5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169139" y="4767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4" name="Google Shape;2074;p52"/>
            <p:cNvSpPr/>
            <p:nvPr/>
          </p:nvSpPr>
          <p:spPr>
            <a:xfrm>
              <a:off x="5407139" y="4081284"/>
              <a:ext cx="771525" cy="695325"/>
            </a:xfrm>
            <a:custGeom>
              <a:avLst/>
              <a:gdLst/>
              <a:ahLst/>
              <a:cxnLst/>
              <a:rect l="l" t="t" r="r" b="b"/>
              <a:pathLst>
                <a:path w="771525" h="695325" extrusionOk="0">
                  <a:moveTo>
                    <a:pt x="771144" y="9131"/>
                  </a:moveTo>
                  <a:lnTo>
                    <a:pt x="771131" y="6096"/>
                  </a:lnTo>
                  <a:lnTo>
                    <a:pt x="768096" y="6096"/>
                  </a:lnTo>
                  <a:lnTo>
                    <a:pt x="765060" y="3060"/>
                  </a:lnTo>
                  <a:lnTo>
                    <a:pt x="765060" y="0"/>
                  </a:lnTo>
                  <a:lnTo>
                    <a:pt x="762000" y="0"/>
                  </a:lnTo>
                  <a:lnTo>
                    <a:pt x="762000" y="18275"/>
                  </a:lnTo>
                  <a:lnTo>
                    <a:pt x="762000" y="676656"/>
                  </a:lnTo>
                  <a:lnTo>
                    <a:pt x="466344" y="381000"/>
                  </a:lnTo>
                  <a:lnTo>
                    <a:pt x="457200" y="390131"/>
                  </a:lnTo>
                  <a:lnTo>
                    <a:pt x="752881" y="685812"/>
                  </a:lnTo>
                  <a:lnTo>
                    <a:pt x="17500" y="685812"/>
                  </a:lnTo>
                  <a:lnTo>
                    <a:pt x="387108" y="390131"/>
                  </a:lnTo>
                  <a:lnTo>
                    <a:pt x="381000" y="381000"/>
                  </a:lnTo>
                  <a:lnTo>
                    <a:pt x="9131" y="678497"/>
                  </a:lnTo>
                  <a:lnTo>
                    <a:pt x="9131" y="16446"/>
                  </a:lnTo>
                  <a:lnTo>
                    <a:pt x="381000" y="313931"/>
                  </a:lnTo>
                  <a:lnTo>
                    <a:pt x="387108" y="304800"/>
                  </a:lnTo>
                  <a:lnTo>
                    <a:pt x="17513" y="9131"/>
                  </a:lnTo>
                  <a:lnTo>
                    <a:pt x="752868" y="9131"/>
                  </a:lnTo>
                  <a:lnTo>
                    <a:pt x="457200" y="304800"/>
                  </a:lnTo>
                  <a:lnTo>
                    <a:pt x="466344" y="313931"/>
                  </a:lnTo>
                  <a:lnTo>
                    <a:pt x="762000" y="18275"/>
                  </a:lnTo>
                  <a:lnTo>
                    <a:pt x="762000" y="0"/>
                  </a:lnTo>
                  <a:lnTo>
                    <a:pt x="6108" y="0"/>
                  </a:lnTo>
                  <a:lnTo>
                    <a:pt x="3060" y="0"/>
                  </a:lnTo>
                  <a:lnTo>
                    <a:pt x="3060" y="4559"/>
                  </a:lnTo>
                  <a:lnTo>
                    <a:pt x="2019" y="6096"/>
                  </a:lnTo>
                  <a:lnTo>
                    <a:pt x="0" y="6096"/>
                  </a:lnTo>
                  <a:lnTo>
                    <a:pt x="0" y="9131"/>
                  </a:lnTo>
                  <a:lnTo>
                    <a:pt x="0" y="685800"/>
                  </a:lnTo>
                  <a:lnTo>
                    <a:pt x="0" y="691883"/>
                  </a:lnTo>
                  <a:lnTo>
                    <a:pt x="3060" y="691883"/>
                  </a:lnTo>
                  <a:lnTo>
                    <a:pt x="3060" y="694931"/>
                  </a:lnTo>
                  <a:lnTo>
                    <a:pt x="6108" y="694931"/>
                  </a:lnTo>
                  <a:lnTo>
                    <a:pt x="762000" y="694931"/>
                  </a:lnTo>
                  <a:lnTo>
                    <a:pt x="765060" y="694931"/>
                  </a:lnTo>
                  <a:lnTo>
                    <a:pt x="765060" y="691883"/>
                  </a:lnTo>
                  <a:lnTo>
                    <a:pt x="771131" y="691883"/>
                  </a:lnTo>
                  <a:lnTo>
                    <a:pt x="771131" y="685812"/>
                  </a:lnTo>
                  <a:lnTo>
                    <a:pt x="771131" y="9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52"/>
            <p:cNvSpPr/>
            <p:nvPr/>
          </p:nvSpPr>
          <p:spPr>
            <a:xfrm>
              <a:off x="1142999" y="4072140"/>
              <a:ext cx="762000" cy="27940"/>
            </a:xfrm>
            <a:custGeom>
              <a:avLst/>
              <a:gdLst/>
              <a:ahLst/>
              <a:cxnLst/>
              <a:rect l="l" t="t" r="r" b="b"/>
              <a:pathLst>
                <a:path w="762000" h="27939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762000" y="27432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52"/>
            <p:cNvSpPr/>
            <p:nvPr/>
          </p:nvSpPr>
          <p:spPr>
            <a:xfrm>
              <a:off x="1139939" y="4081284"/>
              <a:ext cx="771525" cy="695325"/>
            </a:xfrm>
            <a:custGeom>
              <a:avLst/>
              <a:gdLst/>
              <a:ahLst/>
              <a:cxnLst/>
              <a:rect l="l" t="t" r="r" b="b"/>
              <a:pathLst>
                <a:path w="771525" h="695325" extrusionOk="0">
                  <a:moveTo>
                    <a:pt x="387096" y="304800"/>
                  </a:moveTo>
                  <a:lnTo>
                    <a:pt x="6096" y="0"/>
                  </a:lnTo>
                  <a:lnTo>
                    <a:pt x="0" y="9131"/>
                  </a:lnTo>
                  <a:lnTo>
                    <a:pt x="381000" y="313931"/>
                  </a:lnTo>
                  <a:lnTo>
                    <a:pt x="387096" y="304800"/>
                  </a:lnTo>
                  <a:close/>
                </a:path>
                <a:path w="771525" h="695325" extrusionOk="0">
                  <a:moveTo>
                    <a:pt x="771144" y="685800"/>
                  </a:moveTo>
                  <a:lnTo>
                    <a:pt x="466344" y="381000"/>
                  </a:lnTo>
                  <a:lnTo>
                    <a:pt x="457200" y="390131"/>
                  </a:lnTo>
                  <a:lnTo>
                    <a:pt x="752881" y="685812"/>
                  </a:lnTo>
                  <a:lnTo>
                    <a:pt x="17487" y="685812"/>
                  </a:lnTo>
                  <a:lnTo>
                    <a:pt x="387096" y="390131"/>
                  </a:lnTo>
                  <a:lnTo>
                    <a:pt x="381000" y="381000"/>
                  </a:lnTo>
                  <a:lnTo>
                    <a:pt x="0" y="685800"/>
                  </a:lnTo>
                  <a:lnTo>
                    <a:pt x="3060" y="690384"/>
                  </a:lnTo>
                  <a:lnTo>
                    <a:pt x="3060" y="694931"/>
                  </a:lnTo>
                  <a:lnTo>
                    <a:pt x="6096" y="694931"/>
                  </a:lnTo>
                  <a:lnTo>
                    <a:pt x="762000" y="694931"/>
                  </a:lnTo>
                  <a:lnTo>
                    <a:pt x="765060" y="694931"/>
                  </a:lnTo>
                  <a:lnTo>
                    <a:pt x="765060" y="691883"/>
                  </a:lnTo>
                  <a:lnTo>
                    <a:pt x="771144" y="685800"/>
                  </a:lnTo>
                  <a:close/>
                </a:path>
                <a:path w="771525" h="695325" extrusionOk="0">
                  <a:moveTo>
                    <a:pt x="771144" y="9131"/>
                  </a:moveTo>
                  <a:lnTo>
                    <a:pt x="762000" y="0"/>
                  </a:lnTo>
                  <a:lnTo>
                    <a:pt x="457200" y="304800"/>
                  </a:lnTo>
                  <a:lnTo>
                    <a:pt x="466344" y="313931"/>
                  </a:lnTo>
                  <a:lnTo>
                    <a:pt x="771144" y="9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52"/>
            <p:cNvSpPr/>
            <p:nvPr/>
          </p:nvSpPr>
          <p:spPr>
            <a:xfrm>
              <a:off x="1136891" y="4075175"/>
              <a:ext cx="780415" cy="710565"/>
            </a:xfrm>
            <a:custGeom>
              <a:avLst/>
              <a:gdLst/>
              <a:ahLst/>
              <a:cxnLst/>
              <a:rect l="l" t="t" r="r" b="b"/>
              <a:pathLst>
                <a:path w="780414" h="710564" extrusionOk="0">
                  <a:moveTo>
                    <a:pt x="396240" y="304800"/>
                  </a:moveTo>
                  <a:lnTo>
                    <a:pt x="15240" y="0"/>
                  </a:lnTo>
                  <a:lnTo>
                    <a:pt x="0" y="21348"/>
                  </a:lnTo>
                  <a:lnTo>
                    <a:pt x="381000" y="326148"/>
                  </a:lnTo>
                  <a:lnTo>
                    <a:pt x="396240" y="304800"/>
                  </a:lnTo>
                  <a:close/>
                </a:path>
                <a:path w="780414" h="710564" extrusionOk="0">
                  <a:moveTo>
                    <a:pt x="780300" y="685800"/>
                  </a:moveTo>
                  <a:lnTo>
                    <a:pt x="475488" y="381000"/>
                  </a:lnTo>
                  <a:lnTo>
                    <a:pt x="454164" y="402348"/>
                  </a:lnTo>
                  <a:lnTo>
                    <a:pt x="734580" y="682764"/>
                  </a:lnTo>
                  <a:lnTo>
                    <a:pt x="45720" y="682764"/>
                  </a:lnTo>
                  <a:lnTo>
                    <a:pt x="396240" y="402348"/>
                  </a:lnTo>
                  <a:lnTo>
                    <a:pt x="381000" y="381000"/>
                  </a:lnTo>
                  <a:lnTo>
                    <a:pt x="0" y="685800"/>
                  </a:lnTo>
                  <a:lnTo>
                    <a:pt x="6108" y="694359"/>
                  </a:lnTo>
                  <a:lnTo>
                    <a:pt x="6108" y="710196"/>
                  </a:lnTo>
                  <a:lnTo>
                    <a:pt x="768108" y="710196"/>
                  </a:lnTo>
                  <a:lnTo>
                    <a:pt x="768108" y="698004"/>
                  </a:lnTo>
                  <a:lnTo>
                    <a:pt x="780300" y="685800"/>
                  </a:lnTo>
                  <a:close/>
                </a:path>
                <a:path w="780414" h="710564" extrusionOk="0">
                  <a:moveTo>
                    <a:pt x="780300" y="21348"/>
                  </a:moveTo>
                  <a:lnTo>
                    <a:pt x="758964" y="0"/>
                  </a:lnTo>
                  <a:lnTo>
                    <a:pt x="454164" y="304800"/>
                  </a:lnTo>
                  <a:lnTo>
                    <a:pt x="475488" y="326148"/>
                  </a:lnTo>
                  <a:lnTo>
                    <a:pt x="780300" y="21348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78" name="Google Shape;2078;p52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216139" y="5757671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9" name="Google Shape;2079;p52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1216139" y="65196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0" name="Google Shape;2080;p52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2054339" y="5757671"/>
              <a:ext cx="85344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1" name="Google Shape;2081;p52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054339" y="6519684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2" name="Google Shape;2082;p52"/>
            <p:cNvSpPr/>
            <p:nvPr/>
          </p:nvSpPr>
          <p:spPr>
            <a:xfrm>
              <a:off x="1295400" y="5833871"/>
              <a:ext cx="762000" cy="695325"/>
            </a:xfrm>
            <a:custGeom>
              <a:avLst/>
              <a:gdLst/>
              <a:ahLst/>
              <a:cxnLst/>
              <a:rect l="l" t="t" r="r" b="b"/>
              <a:pathLst>
                <a:path w="762000" h="695325" extrusionOk="0">
                  <a:moveTo>
                    <a:pt x="762000" y="685812"/>
                  </a:moveTo>
                  <a:lnTo>
                    <a:pt x="0" y="685812"/>
                  </a:lnTo>
                  <a:lnTo>
                    <a:pt x="0" y="694944"/>
                  </a:lnTo>
                  <a:lnTo>
                    <a:pt x="762000" y="694944"/>
                  </a:lnTo>
                  <a:lnTo>
                    <a:pt x="762000" y="685812"/>
                  </a:lnTo>
                  <a:close/>
                </a:path>
                <a:path w="762000" h="695325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762000" y="9144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83" name="Google Shape;2083;p52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758939" y="6138671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4" name="Google Shape;2084;p52"/>
            <p:cNvSpPr/>
            <p:nvPr/>
          </p:nvSpPr>
          <p:spPr>
            <a:xfrm>
              <a:off x="835139" y="5833871"/>
              <a:ext cx="1228725" cy="695325"/>
            </a:xfrm>
            <a:custGeom>
              <a:avLst/>
              <a:gdLst/>
              <a:ahLst/>
              <a:cxnLst/>
              <a:rect l="l" t="t" r="r" b="b"/>
              <a:pathLst>
                <a:path w="1228725" h="695325" extrusionOk="0">
                  <a:moveTo>
                    <a:pt x="1228344" y="9144"/>
                  </a:moveTo>
                  <a:lnTo>
                    <a:pt x="1228318" y="6108"/>
                  </a:lnTo>
                  <a:lnTo>
                    <a:pt x="1225308" y="6108"/>
                  </a:lnTo>
                  <a:lnTo>
                    <a:pt x="1219200" y="0"/>
                  </a:lnTo>
                  <a:lnTo>
                    <a:pt x="466331" y="677595"/>
                  </a:lnTo>
                  <a:lnTo>
                    <a:pt x="466331" y="6108"/>
                  </a:lnTo>
                  <a:lnTo>
                    <a:pt x="461264" y="6108"/>
                  </a:lnTo>
                  <a:lnTo>
                    <a:pt x="457200" y="0"/>
                  </a:lnTo>
                  <a:lnTo>
                    <a:pt x="457200" y="14236"/>
                  </a:lnTo>
                  <a:lnTo>
                    <a:pt x="457200" y="681761"/>
                  </a:lnTo>
                  <a:lnTo>
                    <a:pt x="12179" y="385076"/>
                  </a:lnTo>
                  <a:lnTo>
                    <a:pt x="457200" y="14236"/>
                  </a:lnTo>
                  <a:lnTo>
                    <a:pt x="457200" y="0"/>
                  </a:lnTo>
                  <a:lnTo>
                    <a:pt x="0" y="381000"/>
                  </a:lnTo>
                  <a:lnTo>
                    <a:pt x="4064" y="387108"/>
                  </a:lnTo>
                  <a:lnTo>
                    <a:pt x="3060" y="390144"/>
                  </a:lnTo>
                  <a:lnTo>
                    <a:pt x="460260" y="694944"/>
                  </a:lnTo>
                  <a:lnTo>
                    <a:pt x="461264" y="691908"/>
                  </a:lnTo>
                  <a:lnTo>
                    <a:pt x="463296" y="691908"/>
                  </a:lnTo>
                  <a:lnTo>
                    <a:pt x="466344" y="694944"/>
                  </a:lnTo>
                  <a:lnTo>
                    <a:pt x="1219200" y="17373"/>
                  </a:lnTo>
                  <a:lnTo>
                    <a:pt x="1219200" y="691908"/>
                  </a:lnTo>
                  <a:lnTo>
                    <a:pt x="1228318" y="691908"/>
                  </a:lnTo>
                  <a:lnTo>
                    <a:pt x="1228318" y="9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52"/>
            <p:cNvSpPr/>
            <p:nvPr/>
          </p:nvSpPr>
          <p:spPr>
            <a:xfrm>
              <a:off x="829056" y="5824753"/>
              <a:ext cx="1243965" cy="713740"/>
            </a:xfrm>
            <a:custGeom>
              <a:avLst/>
              <a:gdLst/>
              <a:ahLst/>
              <a:cxnLst/>
              <a:rect l="l" t="t" r="r" b="b"/>
              <a:pathLst>
                <a:path w="1243964" h="713740" extrusionOk="0">
                  <a:moveTo>
                    <a:pt x="1243545" y="15227"/>
                  </a:moveTo>
                  <a:lnTo>
                    <a:pt x="1231392" y="15227"/>
                  </a:lnTo>
                  <a:lnTo>
                    <a:pt x="1228344" y="12179"/>
                  </a:lnTo>
                  <a:lnTo>
                    <a:pt x="1228344" y="0"/>
                  </a:lnTo>
                  <a:lnTo>
                    <a:pt x="1216139" y="0"/>
                  </a:lnTo>
                  <a:lnTo>
                    <a:pt x="1216139" y="46329"/>
                  </a:lnTo>
                  <a:lnTo>
                    <a:pt x="1216139" y="685787"/>
                  </a:lnTo>
                  <a:lnTo>
                    <a:pt x="505599" y="685787"/>
                  </a:lnTo>
                  <a:lnTo>
                    <a:pt x="1216139" y="46329"/>
                  </a:lnTo>
                  <a:lnTo>
                    <a:pt x="1216139" y="0"/>
                  </a:lnTo>
                  <a:lnTo>
                    <a:pt x="1192098" y="0"/>
                  </a:lnTo>
                  <a:lnTo>
                    <a:pt x="1192098" y="27406"/>
                  </a:lnTo>
                  <a:lnTo>
                    <a:pt x="481571" y="666889"/>
                  </a:lnTo>
                  <a:lnTo>
                    <a:pt x="481571" y="27406"/>
                  </a:lnTo>
                  <a:lnTo>
                    <a:pt x="1192098" y="27406"/>
                  </a:lnTo>
                  <a:lnTo>
                    <a:pt x="1192098" y="0"/>
                  </a:lnTo>
                  <a:lnTo>
                    <a:pt x="466344" y="0"/>
                  </a:lnTo>
                  <a:lnTo>
                    <a:pt x="466344" y="13716"/>
                  </a:lnTo>
                  <a:lnTo>
                    <a:pt x="457200" y="3022"/>
                  </a:lnTo>
                  <a:lnTo>
                    <a:pt x="454139" y="5575"/>
                  </a:lnTo>
                  <a:lnTo>
                    <a:pt x="454139" y="42151"/>
                  </a:lnTo>
                  <a:lnTo>
                    <a:pt x="454139" y="674598"/>
                  </a:lnTo>
                  <a:lnTo>
                    <a:pt x="32499" y="393522"/>
                  </a:lnTo>
                  <a:lnTo>
                    <a:pt x="454139" y="42151"/>
                  </a:lnTo>
                  <a:lnTo>
                    <a:pt x="454139" y="5575"/>
                  </a:lnTo>
                  <a:lnTo>
                    <a:pt x="0" y="384022"/>
                  </a:lnTo>
                  <a:lnTo>
                    <a:pt x="9956" y="395668"/>
                  </a:lnTo>
                  <a:lnTo>
                    <a:pt x="3035" y="405371"/>
                  </a:lnTo>
                  <a:lnTo>
                    <a:pt x="460235" y="710158"/>
                  </a:lnTo>
                  <a:lnTo>
                    <a:pt x="466344" y="701611"/>
                  </a:lnTo>
                  <a:lnTo>
                    <a:pt x="466344" y="713206"/>
                  </a:lnTo>
                  <a:lnTo>
                    <a:pt x="1228344" y="713206"/>
                  </a:lnTo>
                  <a:lnTo>
                    <a:pt x="1228344" y="701027"/>
                  </a:lnTo>
                  <a:lnTo>
                    <a:pt x="1243545" y="701027"/>
                  </a:lnTo>
                  <a:lnTo>
                    <a:pt x="1243545" y="15227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6" name="Google Shape;2086;p52"/>
          <p:cNvSpPr txBox="1"/>
          <p:nvPr/>
        </p:nvSpPr>
        <p:spPr>
          <a:xfrm>
            <a:off x="2292591" y="4187456"/>
            <a:ext cx="194183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Euler cycle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7" name="Google Shape;2087;p52"/>
          <p:cNvSpPr txBox="1"/>
          <p:nvPr/>
        </p:nvSpPr>
        <p:spPr>
          <a:xfrm>
            <a:off x="2443975" y="5863844"/>
            <a:ext cx="223964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Euler path,  but no Euler cycle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8" name="Google Shape;2088;p52"/>
          <p:cNvSpPr txBox="1"/>
          <p:nvPr/>
        </p:nvSpPr>
        <p:spPr>
          <a:xfrm>
            <a:off x="6650202" y="4035044"/>
            <a:ext cx="184467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Euler cycle  no Euler path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3" name="Google Shape;2093;p53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094" name="Google Shape;2094;p53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5" name="Google Shape;2095;p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6" name="Google Shape;2096;p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" name="Google Shape;2097;p5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8" name="Google Shape;2098;p53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9" name="Google Shape;2099;p5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0" name="Google Shape;2100;p5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1" name="Google Shape;2101;p5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2" name="Google Shape;2102;p5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3" name="Google Shape;2103;p5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4" name="Google Shape;2104;p5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150338" y="5937516"/>
              <a:ext cx="1228344" cy="1118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5" name="Google Shape;2105;p53"/>
          <p:cNvSpPr txBox="1">
            <a:spLocks noGrp="1"/>
          </p:cNvSpPr>
          <p:nvPr>
            <p:ph type="title"/>
          </p:nvPr>
        </p:nvSpPr>
        <p:spPr>
          <a:xfrm>
            <a:off x="721867" y="621296"/>
            <a:ext cx="8656815" cy="124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55563" marR="5080" lvl="0" indent="-4286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Necessary and sufficient conditions  for Euler cycles</a:t>
            </a:r>
            <a:endParaRPr/>
          </a:p>
        </p:txBody>
      </p:sp>
      <p:sp>
        <p:nvSpPr>
          <p:cNvPr id="2106" name="Google Shape;2106;p53"/>
          <p:cNvSpPr txBox="1"/>
          <p:nvPr/>
        </p:nvSpPr>
        <p:spPr>
          <a:xfrm>
            <a:off x="767575" y="2105672"/>
            <a:ext cx="8256905" cy="88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sng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Theorem 1:</a:t>
            </a:r>
            <a:r>
              <a:rPr lang="en-US" sz="28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connected multigraph has an Euler cycle if  and only if each of its vertices has even degree.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7" name="Google Shape;2107;p53"/>
          <p:cNvSpPr txBox="1"/>
          <p:nvPr/>
        </p:nvSpPr>
        <p:spPr>
          <a:xfrm>
            <a:off x="6290538" y="4513579"/>
            <a:ext cx="24574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8" name="Google Shape;2108;p53"/>
          <p:cNvSpPr txBox="1"/>
          <p:nvPr/>
        </p:nvSpPr>
        <p:spPr>
          <a:xfrm>
            <a:off x="5528538" y="5610859"/>
            <a:ext cx="24574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9" name="Google Shape;2109;p53"/>
          <p:cNvSpPr txBox="1"/>
          <p:nvPr/>
        </p:nvSpPr>
        <p:spPr>
          <a:xfrm>
            <a:off x="6290538" y="6708140"/>
            <a:ext cx="22923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10" name="Google Shape;2110;p53"/>
          <p:cNvGrpSpPr/>
          <p:nvPr/>
        </p:nvGrpSpPr>
        <p:grpSpPr>
          <a:xfrm>
            <a:off x="835139" y="3279660"/>
            <a:ext cx="6757796" cy="3581654"/>
            <a:chOff x="835139" y="3279660"/>
            <a:chExt cx="6757796" cy="3581654"/>
          </a:xfrm>
        </p:grpSpPr>
        <p:sp>
          <p:nvSpPr>
            <p:cNvPr id="2111" name="Google Shape;2111;p53"/>
            <p:cNvSpPr/>
            <p:nvPr/>
          </p:nvSpPr>
          <p:spPr>
            <a:xfrm>
              <a:off x="5663171" y="4706124"/>
              <a:ext cx="1929764" cy="2155190"/>
            </a:xfrm>
            <a:custGeom>
              <a:avLst/>
              <a:gdLst/>
              <a:ahLst/>
              <a:cxnLst/>
              <a:rect l="l" t="t" r="r" b="b"/>
              <a:pathLst>
                <a:path w="1929765" h="2155190" extrusionOk="0">
                  <a:moveTo>
                    <a:pt x="630936" y="2054339"/>
                  </a:moveTo>
                  <a:lnTo>
                    <a:pt x="563880" y="2023859"/>
                  </a:lnTo>
                  <a:lnTo>
                    <a:pt x="499872" y="1993379"/>
                  </a:lnTo>
                  <a:lnTo>
                    <a:pt x="435876" y="1959851"/>
                  </a:lnTo>
                  <a:lnTo>
                    <a:pt x="374904" y="1923275"/>
                  </a:lnTo>
                  <a:lnTo>
                    <a:pt x="292608" y="1868411"/>
                  </a:lnTo>
                  <a:lnTo>
                    <a:pt x="243852" y="1825739"/>
                  </a:lnTo>
                  <a:lnTo>
                    <a:pt x="219456" y="1804403"/>
                  </a:lnTo>
                  <a:lnTo>
                    <a:pt x="179832" y="1755635"/>
                  </a:lnTo>
                  <a:lnTo>
                    <a:pt x="131076" y="1673339"/>
                  </a:lnTo>
                  <a:lnTo>
                    <a:pt x="94488" y="1581912"/>
                  </a:lnTo>
                  <a:lnTo>
                    <a:pt x="76200" y="1514843"/>
                  </a:lnTo>
                  <a:lnTo>
                    <a:pt x="60960" y="1444739"/>
                  </a:lnTo>
                  <a:lnTo>
                    <a:pt x="48768" y="1374635"/>
                  </a:lnTo>
                  <a:lnTo>
                    <a:pt x="30480" y="1228331"/>
                  </a:lnTo>
                  <a:lnTo>
                    <a:pt x="0" y="1231379"/>
                  </a:lnTo>
                  <a:lnTo>
                    <a:pt x="12192" y="1304531"/>
                  </a:lnTo>
                  <a:lnTo>
                    <a:pt x="21336" y="1377683"/>
                  </a:lnTo>
                  <a:lnTo>
                    <a:pt x="33540" y="1450835"/>
                  </a:lnTo>
                  <a:lnTo>
                    <a:pt x="48768" y="1520939"/>
                  </a:lnTo>
                  <a:lnTo>
                    <a:pt x="67056" y="1587995"/>
                  </a:lnTo>
                  <a:lnTo>
                    <a:pt x="79248" y="1621536"/>
                  </a:lnTo>
                  <a:lnTo>
                    <a:pt x="91452" y="1652003"/>
                  </a:lnTo>
                  <a:lnTo>
                    <a:pt x="103632" y="1685531"/>
                  </a:lnTo>
                  <a:lnTo>
                    <a:pt x="137160" y="1743443"/>
                  </a:lnTo>
                  <a:lnTo>
                    <a:pt x="176784" y="1798307"/>
                  </a:lnTo>
                  <a:lnTo>
                    <a:pt x="222504" y="1847075"/>
                  </a:lnTo>
                  <a:lnTo>
                    <a:pt x="301764" y="1911083"/>
                  </a:lnTo>
                  <a:lnTo>
                    <a:pt x="359676" y="1947659"/>
                  </a:lnTo>
                  <a:lnTo>
                    <a:pt x="420624" y="1984235"/>
                  </a:lnTo>
                  <a:lnTo>
                    <a:pt x="484632" y="2017763"/>
                  </a:lnTo>
                  <a:lnTo>
                    <a:pt x="551688" y="2048256"/>
                  </a:lnTo>
                  <a:lnTo>
                    <a:pt x="618744" y="2081784"/>
                  </a:lnTo>
                  <a:lnTo>
                    <a:pt x="630936" y="2054339"/>
                  </a:lnTo>
                  <a:close/>
                </a:path>
                <a:path w="1929765" h="2155190" extrusionOk="0">
                  <a:moveTo>
                    <a:pt x="630936" y="100571"/>
                  </a:moveTo>
                  <a:lnTo>
                    <a:pt x="551688" y="103619"/>
                  </a:lnTo>
                  <a:lnTo>
                    <a:pt x="484632" y="137160"/>
                  </a:lnTo>
                  <a:lnTo>
                    <a:pt x="420624" y="170675"/>
                  </a:lnTo>
                  <a:lnTo>
                    <a:pt x="359676" y="204203"/>
                  </a:lnTo>
                  <a:lnTo>
                    <a:pt x="301764" y="243827"/>
                  </a:lnTo>
                  <a:lnTo>
                    <a:pt x="246888" y="286512"/>
                  </a:lnTo>
                  <a:lnTo>
                    <a:pt x="198120" y="332219"/>
                  </a:lnTo>
                  <a:lnTo>
                    <a:pt x="155448" y="384048"/>
                  </a:lnTo>
                  <a:lnTo>
                    <a:pt x="118872" y="438912"/>
                  </a:lnTo>
                  <a:lnTo>
                    <a:pt x="91452" y="499859"/>
                  </a:lnTo>
                  <a:lnTo>
                    <a:pt x="67056" y="566915"/>
                  </a:lnTo>
                  <a:lnTo>
                    <a:pt x="48768" y="633971"/>
                  </a:lnTo>
                  <a:lnTo>
                    <a:pt x="33540" y="704075"/>
                  </a:lnTo>
                  <a:lnTo>
                    <a:pt x="21336" y="777227"/>
                  </a:lnTo>
                  <a:lnTo>
                    <a:pt x="12192" y="850379"/>
                  </a:lnTo>
                  <a:lnTo>
                    <a:pt x="0" y="923531"/>
                  </a:lnTo>
                  <a:lnTo>
                    <a:pt x="30480" y="926579"/>
                  </a:lnTo>
                  <a:lnTo>
                    <a:pt x="48768" y="780275"/>
                  </a:lnTo>
                  <a:lnTo>
                    <a:pt x="60960" y="710171"/>
                  </a:lnTo>
                  <a:lnTo>
                    <a:pt x="76200" y="640067"/>
                  </a:lnTo>
                  <a:lnTo>
                    <a:pt x="94488" y="573024"/>
                  </a:lnTo>
                  <a:lnTo>
                    <a:pt x="131076" y="481571"/>
                  </a:lnTo>
                  <a:lnTo>
                    <a:pt x="161544" y="426707"/>
                  </a:lnTo>
                  <a:lnTo>
                    <a:pt x="198120" y="374891"/>
                  </a:lnTo>
                  <a:lnTo>
                    <a:pt x="243852" y="329171"/>
                  </a:lnTo>
                  <a:lnTo>
                    <a:pt x="265176" y="307848"/>
                  </a:lnTo>
                  <a:lnTo>
                    <a:pt x="320052" y="265163"/>
                  </a:lnTo>
                  <a:lnTo>
                    <a:pt x="374904" y="228600"/>
                  </a:lnTo>
                  <a:lnTo>
                    <a:pt x="435876" y="195059"/>
                  </a:lnTo>
                  <a:lnTo>
                    <a:pt x="499872" y="161531"/>
                  </a:lnTo>
                  <a:lnTo>
                    <a:pt x="563880" y="131051"/>
                  </a:lnTo>
                  <a:lnTo>
                    <a:pt x="630936" y="100571"/>
                  </a:lnTo>
                  <a:close/>
                </a:path>
                <a:path w="1929765" h="2155190" extrusionOk="0">
                  <a:moveTo>
                    <a:pt x="646176" y="252971"/>
                  </a:moveTo>
                  <a:lnTo>
                    <a:pt x="640080" y="161531"/>
                  </a:lnTo>
                  <a:lnTo>
                    <a:pt x="609600" y="164579"/>
                  </a:lnTo>
                  <a:lnTo>
                    <a:pt x="615696" y="210312"/>
                  </a:lnTo>
                  <a:lnTo>
                    <a:pt x="618744" y="252971"/>
                  </a:lnTo>
                  <a:lnTo>
                    <a:pt x="618744" y="323075"/>
                  </a:lnTo>
                  <a:lnTo>
                    <a:pt x="615696" y="344424"/>
                  </a:lnTo>
                  <a:lnTo>
                    <a:pt x="612648" y="368795"/>
                  </a:lnTo>
                  <a:lnTo>
                    <a:pt x="606564" y="390131"/>
                  </a:lnTo>
                  <a:lnTo>
                    <a:pt x="600456" y="414515"/>
                  </a:lnTo>
                  <a:lnTo>
                    <a:pt x="591312" y="435851"/>
                  </a:lnTo>
                  <a:lnTo>
                    <a:pt x="569976" y="484619"/>
                  </a:lnTo>
                  <a:lnTo>
                    <a:pt x="536448" y="536448"/>
                  </a:lnTo>
                  <a:lnTo>
                    <a:pt x="469392" y="615683"/>
                  </a:lnTo>
                  <a:lnTo>
                    <a:pt x="414540" y="670547"/>
                  </a:lnTo>
                  <a:lnTo>
                    <a:pt x="384048" y="697979"/>
                  </a:lnTo>
                  <a:lnTo>
                    <a:pt x="316992" y="752843"/>
                  </a:lnTo>
                  <a:lnTo>
                    <a:pt x="280428" y="783336"/>
                  </a:lnTo>
                  <a:lnTo>
                    <a:pt x="243852" y="810755"/>
                  </a:lnTo>
                  <a:lnTo>
                    <a:pt x="167652" y="871715"/>
                  </a:lnTo>
                  <a:lnTo>
                    <a:pt x="88392" y="929627"/>
                  </a:lnTo>
                  <a:lnTo>
                    <a:pt x="6096" y="990600"/>
                  </a:lnTo>
                  <a:lnTo>
                    <a:pt x="24384" y="1011936"/>
                  </a:lnTo>
                  <a:lnTo>
                    <a:pt x="103632" y="954024"/>
                  </a:lnTo>
                  <a:lnTo>
                    <a:pt x="182880" y="893051"/>
                  </a:lnTo>
                  <a:lnTo>
                    <a:pt x="262140" y="835139"/>
                  </a:lnTo>
                  <a:lnTo>
                    <a:pt x="298704" y="804659"/>
                  </a:lnTo>
                  <a:lnTo>
                    <a:pt x="335280" y="777227"/>
                  </a:lnTo>
                  <a:lnTo>
                    <a:pt x="368808" y="746747"/>
                  </a:lnTo>
                  <a:lnTo>
                    <a:pt x="402336" y="719315"/>
                  </a:lnTo>
                  <a:lnTo>
                    <a:pt x="432828" y="688848"/>
                  </a:lnTo>
                  <a:lnTo>
                    <a:pt x="463296" y="661403"/>
                  </a:lnTo>
                  <a:lnTo>
                    <a:pt x="490740" y="633971"/>
                  </a:lnTo>
                  <a:lnTo>
                    <a:pt x="539496" y="579107"/>
                  </a:lnTo>
                  <a:lnTo>
                    <a:pt x="579120" y="524243"/>
                  </a:lnTo>
                  <a:lnTo>
                    <a:pt x="606564" y="472427"/>
                  </a:lnTo>
                  <a:lnTo>
                    <a:pt x="618744" y="448043"/>
                  </a:lnTo>
                  <a:lnTo>
                    <a:pt x="627888" y="420624"/>
                  </a:lnTo>
                  <a:lnTo>
                    <a:pt x="640080" y="371843"/>
                  </a:lnTo>
                  <a:lnTo>
                    <a:pt x="646176" y="323075"/>
                  </a:lnTo>
                  <a:lnTo>
                    <a:pt x="646176" y="252971"/>
                  </a:lnTo>
                  <a:close/>
                </a:path>
                <a:path w="1929765" h="2155190" extrusionOk="0">
                  <a:moveTo>
                    <a:pt x="713232" y="2063483"/>
                  </a:moveTo>
                  <a:lnTo>
                    <a:pt x="691896" y="1975091"/>
                  </a:lnTo>
                  <a:lnTo>
                    <a:pt x="667512" y="1889760"/>
                  </a:lnTo>
                  <a:lnTo>
                    <a:pt x="640080" y="1804403"/>
                  </a:lnTo>
                  <a:lnTo>
                    <a:pt x="615696" y="1722107"/>
                  </a:lnTo>
                  <a:lnTo>
                    <a:pt x="600456" y="1682483"/>
                  </a:lnTo>
                  <a:lnTo>
                    <a:pt x="554736" y="1572755"/>
                  </a:lnTo>
                  <a:lnTo>
                    <a:pt x="484632" y="1447800"/>
                  </a:lnTo>
                  <a:lnTo>
                    <a:pt x="441960" y="1399019"/>
                  </a:lnTo>
                  <a:lnTo>
                    <a:pt x="399288" y="1359395"/>
                  </a:lnTo>
                  <a:lnTo>
                    <a:pt x="350520" y="1322819"/>
                  </a:lnTo>
                  <a:lnTo>
                    <a:pt x="252984" y="1271003"/>
                  </a:lnTo>
                  <a:lnTo>
                    <a:pt x="201168" y="1249667"/>
                  </a:lnTo>
                  <a:lnTo>
                    <a:pt x="149364" y="1231379"/>
                  </a:lnTo>
                  <a:lnTo>
                    <a:pt x="94488" y="1216139"/>
                  </a:lnTo>
                  <a:lnTo>
                    <a:pt x="88392" y="1243571"/>
                  </a:lnTo>
                  <a:lnTo>
                    <a:pt x="140208" y="1258824"/>
                  </a:lnTo>
                  <a:lnTo>
                    <a:pt x="192024" y="1277112"/>
                  </a:lnTo>
                  <a:lnTo>
                    <a:pt x="289560" y="1319771"/>
                  </a:lnTo>
                  <a:lnTo>
                    <a:pt x="313944" y="1335024"/>
                  </a:lnTo>
                  <a:lnTo>
                    <a:pt x="335280" y="1347203"/>
                  </a:lnTo>
                  <a:lnTo>
                    <a:pt x="402336" y="1399019"/>
                  </a:lnTo>
                  <a:lnTo>
                    <a:pt x="441960" y="1441691"/>
                  </a:lnTo>
                  <a:lnTo>
                    <a:pt x="496824" y="1520939"/>
                  </a:lnTo>
                  <a:lnTo>
                    <a:pt x="512076" y="1551419"/>
                  </a:lnTo>
                  <a:lnTo>
                    <a:pt x="530364" y="1584947"/>
                  </a:lnTo>
                  <a:lnTo>
                    <a:pt x="545592" y="1618475"/>
                  </a:lnTo>
                  <a:lnTo>
                    <a:pt x="560832" y="1655051"/>
                  </a:lnTo>
                  <a:lnTo>
                    <a:pt x="573024" y="1694675"/>
                  </a:lnTo>
                  <a:lnTo>
                    <a:pt x="588276" y="1731251"/>
                  </a:lnTo>
                  <a:lnTo>
                    <a:pt x="612648" y="1813560"/>
                  </a:lnTo>
                  <a:lnTo>
                    <a:pt x="640080" y="1895856"/>
                  </a:lnTo>
                  <a:lnTo>
                    <a:pt x="664476" y="1984235"/>
                  </a:lnTo>
                  <a:lnTo>
                    <a:pt x="685800" y="2072627"/>
                  </a:lnTo>
                  <a:lnTo>
                    <a:pt x="713232" y="2063483"/>
                  </a:lnTo>
                  <a:close/>
                </a:path>
                <a:path w="1929765" h="2155190" extrusionOk="0">
                  <a:moveTo>
                    <a:pt x="1929396" y="1066800"/>
                  </a:moveTo>
                  <a:lnTo>
                    <a:pt x="862596" y="0"/>
                  </a:lnTo>
                  <a:lnTo>
                    <a:pt x="844296" y="21336"/>
                  </a:lnTo>
                  <a:lnTo>
                    <a:pt x="1886712" y="1063752"/>
                  </a:lnTo>
                  <a:lnTo>
                    <a:pt x="91452" y="1063752"/>
                  </a:lnTo>
                  <a:lnTo>
                    <a:pt x="91452" y="1091171"/>
                  </a:lnTo>
                  <a:lnTo>
                    <a:pt x="1886712" y="1091171"/>
                  </a:lnTo>
                  <a:lnTo>
                    <a:pt x="844296" y="2133587"/>
                  </a:lnTo>
                  <a:lnTo>
                    <a:pt x="862596" y="2154936"/>
                  </a:lnTo>
                  <a:lnTo>
                    <a:pt x="1929396" y="1088136"/>
                  </a:lnTo>
                  <a:lnTo>
                    <a:pt x="1920252" y="1077480"/>
                  </a:lnTo>
                  <a:lnTo>
                    <a:pt x="1929396" y="106680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12" name="Google Shape;2112;p5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139939" y="3279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3" name="Google Shape;2113;p5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139939" y="4041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4" name="Google Shape;2114;p5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597139" y="3660660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5" name="Google Shape;2115;p53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978139" y="3279660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6" name="Google Shape;2116;p5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978139" y="4041660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7" name="Google Shape;2117;p53"/>
            <p:cNvSpPr/>
            <p:nvPr/>
          </p:nvSpPr>
          <p:spPr>
            <a:xfrm>
              <a:off x="1219200" y="3355860"/>
              <a:ext cx="762000" cy="9525"/>
            </a:xfrm>
            <a:custGeom>
              <a:avLst/>
              <a:gdLst/>
              <a:ahLst/>
              <a:cxnLst/>
              <a:rect l="l" t="t" r="r" b="b"/>
              <a:pathLst>
                <a:path w="762000" h="9525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762000" y="9131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18" name="Google Shape;2118;p53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5407139" y="3279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9" name="Google Shape;2119;p53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407139" y="4041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0" name="Google Shape;2120;p53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864339" y="3660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1" name="Google Shape;2121;p53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245339" y="3279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2" name="Google Shape;2122;p53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6245339" y="4041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3" name="Google Shape;2123;p53"/>
            <p:cNvSpPr/>
            <p:nvPr/>
          </p:nvSpPr>
          <p:spPr>
            <a:xfrm>
              <a:off x="5483339" y="3355860"/>
              <a:ext cx="771525" cy="695325"/>
            </a:xfrm>
            <a:custGeom>
              <a:avLst/>
              <a:gdLst/>
              <a:ahLst/>
              <a:cxnLst/>
              <a:rect l="l" t="t" r="r" b="b"/>
              <a:pathLst>
                <a:path w="771525" h="695325" extrusionOk="0">
                  <a:moveTo>
                    <a:pt x="771144" y="9131"/>
                  </a:moveTo>
                  <a:lnTo>
                    <a:pt x="771131" y="6083"/>
                  </a:lnTo>
                  <a:lnTo>
                    <a:pt x="768083" y="6083"/>
                  </a:lnTo>
                  <a:lnTo>
                    <a:pt x="765060" y="3060"/>
                  </a:lnTo>
                  <a:lnTo>
                    <a:pt x="765060" y="0"/>
                  </a:lnTo>
                  <a:lnTo>
                    <a:pt x="762000" y="0"/>
                  </a:lnTo>
                  <a:lnTo>
                    <a:pt x="762000" y="18275"/>
                  </a:lnTo>
                  <a:lnTo>
                    <a:pt x="762000" y="676656"/>
                  </a:lnTo>
                  <a:lnTo>
                    <a:pt x="466344" y="381000"/>
                  </a:lnTo>
                  <a:lnTo>
                    <a:pt x="457200" y="390131"/>
                  </a:lnTo>
                  <a:lnTo>
                    <a:pt x="752868" y="685800"/>
                  </a:lnTo>
                  <a:lnTo>
                    <a:pt x="17513" y="685800"/>
                  </a:lnTo>
                  <a:lnTo>
                    <a:pt x="387108" y="390131"/>
                  </a:lnTo>
                  <a:lnTo>
                    <a:pt x="381000" y="381000"/>
                  </a:lnTo>
                  <a:lnTo>
                    <a:pt x="9131" y="678497"/>
                  </a:lnTo>
                  <a:lnTo>
                    <a:pt x="9131" y="16446"/>
                  </a:lnTo>
                  <a:lnTo>
                    <a:pt x="381000" y="313931"/>
                  </a:lnTo>
                  <a:lnTo>
                    <a:pt x="387108" y="304800"/>
                  </a:lnTo>
                  <a:lnTo>
                    <a:pt x="17513" y="9131"/>
                  </a:lnTo>
                  <a:lnTo>
                    <a:pt x="752868" y="9131"/>
                  </a:lnTo>
                  <a:lnTo>
                    <a:pt x="457200" y="304800"/>
                  </a:lnTo>
                  <a:lnTo>
                    <a:pt x="466344" y="313931"/>
                  </a:lnTo>
                  <a:lnTo>
                    <a:pt x="762000" y="18275"/>
                  </a:lnTo>
                  <a:lnTo>
                    <a:pt x="762000" y="0"/>
                  </a:lnTo>
                  <a:lnTo>
                    <a:pt x="6108" y="0"/>
                  </a:lnTo>
                  <a:lnTo>
                    <a:pt x="3060" y="0"/>
                  </a:lnTo>
                  <a:lnTo>
                    <a:pt x="3060" y="4559"/>
                  </a:lnTo>
                  <a:lnTo>
                    <a:pt x="2032" y="6083"/>
                  </a:lnTo>
                  <a:lnTo>
                    <a:pt x="0" y="6083"/>
                  </a:lnTo>
                  <a:lnTo>
                    <a:pt x="0" y="9131"/>
                  </a:lnTo>
                  <a:lnTo>
                    <a:pt x="0" y="685800"/>
                  </a:lnTo>
                  <a:lnTo>
                    <a:pt x="0" y="691883"/>
                  </a:lnTo>
                  <a:lnTo>
                    <a:pt x="3060" y="691883"/>
                  </a:lnTo>
                  <a:lnTo>
                    <a:pt x="3060" y="694931"/>
                  </a:lnTo>
                  <a:lnTo>
                    <a:pt x="6108" y="694931"/>
                  </a:lnTo>
                  <a:lnTo>
                    <a:pt x="762000" y="694931"/>
                  </a:lnTo>
                  <a:lnTo>
                    <a:pt x="765060" y="694931"/>
                  </a:lnTo>
                  <a:lnTo>
                    <a:pt x="765060" y="691883"/>
                  </a:lnTo>
                  <a:lnTo>
                    <a:pt x="771131" y="691883"/>
                  </a:lnTo>
                  <a:lnTo>
                    <a:pt x="771131" y="685812"/>
                  </a:lnTo>
                  <a:lnTo>
                    <a:pt x="771131" y="9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53"/>
            <p:cNvSpPr/>
            <p:nvPr/>
          </p:nvSpPr>
          <p:spPr>
            <a:xfrm>
              <a:off x="1219200" y="3346716"/>
              <a:ext cx="762000" cy="27940"/>
            </a:xfrm>
            <a:custGeom>
              <a:avLst/>
              <a:gdLst/>
              <a:ahLst/>
              <a:cxnLst/>
              <a:rect l="l" t="t" r="r" b="b"/>
              <a:pathLst>
                <a:path w="762000" h="27939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762000" y="27432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53"/>
            <p:cNvSpPr/>
            <p:nvPr/>
          </p:nvSpPr>
          <p:spPr>
            <a:xfrm>
              <a:off x="1216139" y="3355860"/>
              <a:ext cx="771525" cy="695325"/>
            </a:xfrm>
            <a:custGeom>
              <a:avLst/>
              <a:gdLst/>
              <a:ahLst/>
              <a:cxnLst/>
              <a:rect l="l" t="t" r="r" b="b"/>
              <a:pathLst>
                <a:path w="771525" h="695325" extrusionOk="0">
                  <a:moveTo>
                    <a:pt x="387096" y="304800"/>
                  </a:moveTo>
                  <a:lnTo>
                    <a:pt x="6096" y="0"/>
                  </a:lnTo>
                  <a:lnTo>
                    <a:pt x="0" y="9131"/>
                  </a:lnTo>
                  <a:lnTo>
                    <a:pt x="381000" y="313931"/>
                  </a:lnTo>
                  <a:lnTo>
                    <a:pt x="387096" y="304800"/>
                  </a:lnTo>
                  <a:close/>
                </a:path>
                <a:path w="771525" h="695325" extrusionOk="0">
                  <a:moveTo>
                    <a:pt x="771144" y="685800"/>
                  </a:moveTo>
                  <a:lnTo>
                    <a:pt x="466344" y="381000"/>
                  </a:lnTo>
                  <a:lnTo>
                    <a:pt x="457200" y="390131"/>
                  </a:lnTo>
                  <a:lnTo>
                    <a:pt x="752868" y="685800"/>
                  </a:lnTo>
                  <a:lnTo>
                    <a:pt x="17500" y="685800"/>
                  </a:lnTo>
                  <a:lnTo>
                    <a:pt x="387096" y="390131"/>
                  </a:lnTo>
                  <a:lnTo>
                    <a:pt x="381000" y="381000"/>
                  </a:lnTo>
                  <a:lnTo>
                    <a:pt x="0" y="685800"/>
                  </a:lnTo>
                  <a:lnTo>
                    <a:pt x="3060" y="690384"/>
                  </a:lnTo>
                  <a:lnTo>
                    <a:pt x="3060" y="694931"/>
                  </a:lnTo>
                  <a:lnTo>
                    <a:pt x="6096" y="694931"/>
                  </a:lnTo>
                  <a:lnTo>
                    <a:pt x="762000" y="694931"/>
                  </a:lnTo>
                  <a:lnTo>
                    <a:pt x="765060" y="694931"/>
                  </a:lnTo>
                  <a:lnTo>
                    <a:pt x="765060" y="691883"/>
                  </a:lnTo>
                  <a:lnTo>
                    <a:pt x="771144" y="685800"/>
                  </a:lnTo>
                  <a:close/>
                </a:path>
                <a:path w="771525" h="695325" extrusionOk="0">
                  <a:moveTo>
                    <a:pt x="771144" y="9131"/>
                  </a:moveTo>
                  <a:lnTo>
                    <a:pt x="762000" y="0"/>
                  </a:lnTo>
                  <a:lnTo>
                    <a:pt x="457200" y="304800"/>
                  </a:lnTo>
                  <a:lnTo>
                    <a:pt x="466344" y="313931"/>
                  </a:lnTo>
                  <a:lnTo>
                    <a:pt x="771144" y="9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53"/>
            <p:cNvSpPr/>
            <p:nvPr/>
          </p:nvSpPr>
          <p:spPr>
            <a:xfrm>
              <a:off x="1213091" y="3349751"/>
              <a:ext cx="780415" cy="710565"/>
            </a:xfrm>
            <a:custGeom>
              <a:avLst/>
              <a:gdLst/>
              <a:ahLst/>
              <a:cxnLst/>
              <a:rect l="l" t="t" r="r" b="b"/>
              <a:pathLst>
                <a:path w="780414" h="710564" extrusionOk="0">
                  <a:moveTo>
                    <a:pt x="396240" y="304800"/>
                  </a:moveTo>
                  <a:lnTo>
                    <a:pt x="15240" y="0"/>
                  </a:lnTo>
                  <a:lnTo>
                    <a:pt x="0" y="21336"/>
                  </a:lnTo>
                  <a:lnTo>
                    <a:pt x="381000" y="326136"/>
                  </a:lnTo>
                  <a:lnTo>
                    <a:pt x="396240" y="304800"/>
                  </a:lnTo>
                  <a:close/>
                </a:path>
                <a:path w="780414" h="710564" extrusionOk="0">
                  <a:moveTo>
                    <a:pt x="780300" y="685800"/>
                  </a:moveTo>
                  <a:lnTo>
                    <a:pt x="475500" y="381000"/>
                  </a:lnTo>
                  <a:lnTo>
                    <a:pt x="454164" y="402336"/>
                  </a:lnTo>
                  <a:lnTo>
                    <a:pt x="734593" y="682764"/>
                  </a:lnTo>
                  <a:lnTo>
                    <a:pt x="45694" y="682764"/>
                  </a:lnTo>
                  <a:lnTo>
                    <a:pt x="396240" y="402336"/>
                  </a:lnTo>
                  <a:lnTo>
                    <a:pt x="381000" y="381000"/>
                  </a:lnTo>
                  <a:lnTo>
                    <a:pt x="0" y="685800"/>
                  </a:lnTo>
                  <a:lnTo>
                    <a:pt x="6108" y="694359"/>
                  </a:lnTo>
                  <a:lnTo>
                    <a:pt x="6108" y="710196"/>
                  </a:lnTo>
                  <a:lnTo>
                    <a:pt x="768108" y="710196"/>
                  </a:lnTo>
                  <a:lnTo>
                    <a:pt x="768108" y="697992"/>
                  </a:lnTo>
                  <a:lnTo>
                    <a:pt x="780300" y="685800"/>
                  </a:lnTo>
                  <a:close/>
                </a:path>
                <a:path w="780414" h="710564" extrusionOk="0">
                  <a:moveTo>
                    <a:pt x="780300" y="21336"/>
                  </a:moveTo>
                  <a:lnTo>
                    <a:pt x="758964" y="0"/>
                  </a:lnTo>
                  <a:lnTo>
                    <a:pt x="454164" y="304800"/>
                  </a:lnTo>
                  <a:lnTo>
                    <a:pt x="475500" y="326136"/>
                  </a:lnTo>
                  <a:lnTo>
                    <a:pt x="780300" y="21336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27" name="Google Shape;2127;p5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292339" y="50322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8" name="Google Shape;2128;p5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292339" y="57942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9" name="Google Shape;2129;p5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130539" y="5032260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0" name="Google Shape;2130;p5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130539" y="5794260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1" name="Google Shape;2131;p53"/>
            <p:cNvSpPr/>
            <p:nvPr/>
          </p:nvSpPr>
          <p:spPr>
            <a:xfrm>
              <a:off x="1371600" y="5108460"/>
              <a:ext cx="762000" cy="695325"/>
            </a:xfrm>
            <a:custGeom>
              <a:avLst/>
              <a:gdLst/>
              <a:ahLst/>
              <a:cxnLst/>
              <a:rect l="l" t="t" r="r" b="b"/>
              <a:pathLst>
                <a:path w="762000" h="695325" extrusionOk="0">
                  <a:moveTo>
                    <a:pt x="762000" y="685800"/>
                  </a:moveTo>
                  <a:lnTo>
                    <a:pt x="0" y="685800"/>
                  </a:lnTo>
                  <a:lnTo>
                    <a:pt x="0" y="694931"/>
                  </a:lnTo>
                  <a:lnTo>
                    <a:pt x="762000" y="694931"/>
                  </a:lnTo>
                  <a:lnTo>
                    <a:pt x="762000" y="685800"/>
                  </a:lnTo>
                  <a:close/>
                </a:path>
                <a:path w="762000" h="695325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762000" y="9131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32" name="Google Shape;2132;p53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835139" y="5413260"/>
              <a:ext cx="85356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3" name="Google Shape;2133;p53"/>
            <p:cNvSpPr/>
            <p:nvPr/>
          </p:nvSpPr>
          <p:spPr>
            <a:xfrm>
              <a:off x="911339" y="5108460"/>
              <a:ext cx="1228725" cy="695325"/>
            </a:xfrm>
            <a:custGeom>
              <a:avLst/>
              <a:gdLst/>
              <a:ahLst/>
              <a:cxnLst/>
              <a:rect l="l" t="t" r="r" b="b"/>
              <a:pathLst>
                <a:path w="1228725" h="695325" extrusionOk="0">
                  <a:moveTo>
                    <a:pt x="1228344" y="9131"/>
                  </a:moveTo>
                  <a:lnTo>
                    <a:pt x="1228318" y="6083"/>
                  </a:lnTo>
                  <a:lnTo>
                    <a:pt x="1225283" y="6083"/>
                  </a:lnTo>
                  <a:lnTo>
                    <a:pt x="1219200" y="0"/>
                  </a:lnTo>
                  <a:lnTo>
                    <a:pt x="466331" y="677583"/>
                  </a:lnTo>
                  <a:lnTo>
                    <a:pt x="466331" y="6083"/>
                  </a:lnTo>
                  <a:lnTo>
                    <a:pt x="461251" y="6083"/>
                  </a:lnTo>
                  <a:lnTo>
                    <a:pt x="457200" y="0"/>
                  </a:lnTo>
                  <a:lnTo>
                    <a:pt x="457200" y="14224"/>
                  </a:lnTo>
                  <a:lnTo>
                    <a:pt x="457200" y="681748"/>
                  </a:lnTo>
                  <a:lnTo>
                    <a:pt x="12179" y="385064"/>
                  </a:lnTo>
                  <a:lnTo>
                    <a:pt x="457200" y="14224"/>
                  </a:lnTo>
                  <a:lnTo>
                    <a:pt x="457200" y="0"/>
                  </a:lnTo>
                  <a:lnTo>
                    <a:pt x="0" y="381000"/>
                  </a:lnTo>
                  <a:lnTo>
                    <a:pt x="4064" y="387096"/>
                  </a:lnTo>
                  <a:lnTo>
                    <a:pt x="3060" y="390131"/>
                  </a:lnTo>
                  <a:lnTo>
                    <a:pt x="460260" y="694931"/>
                  </a:lnTo>
                  <a:lnTo>
                    <a:pt x="461264" y="691883"/>
                  </a:lnTo>
                  <a:lnTo>
                    <a:pt x="463283" y="691883"/>
                  </a:lnTo>
                  <a:lnTo>
                    <a:pt x="466344" y="694931"/>
                  </a:lnTo>
                  <a:lnTo>
                    <a:pt x="1219200" y="17360"/>
                  </a:lnTo>
                  <a:lnTo>
                    <a:pt x="1219200" y="691883"/>
                  </a:lnTo>
                  <a:lnTo>
                    <a:pt x="1228318" y="691883"/>
                  </a:lnTo>
                  <a:lnTo>
                    <a:pt x="1228318" y="9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53"/>
            <p:cNvSpPr/>
            <p:nvPr/>
          </p:nvSpPr>
          <p:spPr>
            <a:xfrm>
              <a:off x="905256" y="5099329"/>
              <a:ext cx="1243965" cy="713740"/>
            </a:xfrm>
            <a:custGeom>
              <a:avLst/>
              <a:gdLst/>
              <a:ahLst/>
              <a:cxnLst/>
              <a:rect l="l" t="t" r="r" b="b"/>
              <a:pathLst>
                <a:path w="1243964" h="713739" extrusionOk="0">
                  <a:moveTo>
                    <a:pt x="1243545" y="15214"/>
                  </a:moveTo>
                  <a:lnTo>
                    <a:pt x="1231379" y="15214"/>
                  </a:lnTo>
                  <a:lnTo>
                    <a:pt x="1228344" y="12179"/>
                  </a:lnTo>
                  <a:lnTo>
                    <a:pt x="1228344" y="0"/>
                  </a:lnTo>
                  <a:lnTo>
                    <a:pt x="1216139" y="0"/>
                  </a:lnTo>
                  <a:lnTo>
                    <a:pt x="1216139" y="46304"/>
                  </a:lnTo>
                  <a:lnTo>
                    <a:pt x="1216139" y="685800"/>
                  </a:lnTo>
                  <a:lnTo>
                    <a:pt x="505587" y="685800"/>
                  </a:lnTo>
                  <a:lnTo>
                    <a:pt x="1216139" y="46304"/>
                  </a:lnTo>
                  <a:lnTo>
                    <a:pt x="1216139" y="0"/>
                  </a:lnTo>
                  <a:lnTo>
                    <a:pt x="1192085" y="0"/>
                  </a:lnTo>
                  <a:lnTo>
                    <a:pt x="1192085" y="27419"/>
                  </a:lnTo>
                  <a:lnTo>
                    <a:pt x="481571" y="666889"/>
                  </a:lnTo>
                  <a:lnTo>
                    <a:pt x="481571" y="27419"/>
                  </a:lnTo>
                  <a:lnTo>
                    <a:pt x="1192085" y="27419"/>
                  </a:lnTo>
                  <a:lnTo>
                    <a:pt x="1192085" y="0"/>
                  </a:lnTo>
                  <a:lnTo>
                    <a:pt x="466344" y="0"/>
                  </a:lnTo>
                  <a:lnTo>
                    <a:pt x="466344" y="13703"/>
                  </a:lnTo>
                  <a:lnTo>
                    <a:pt x="457200" y="3022"/>
                  </a:lnTo>
                  <a:lnTo>
                    <a:pt x="454139" y="5575"/>
                  </a:lnTo>
                  <a:lnTo>
                    <a:pt x="454139" y="42138"/>
                  </a:lnTo>
                  <a:lnTo>
                    <a:pt x="454139" y="674598"/>
                  </a:lnTo>
                  <a:lnTo>
                    <a:pt x="32499" y="393509"/>
                  </a:lnTo>
                  <a:lnTo>
                    <a:pt x="454139" y="42138"/>
                  </a:lnTo>
                  <a:lnTo>
                    <a:pt x="454139" y="5575"/>
                  </a:lnTo>
                  <a:lnTo>
                    <a:pt x="0" y="384022"/>
                  </a:lnTo>
                  <a:lnTo>
                    <a:pt x="9956" y="395668"/>
                  </a:lnTo>
                  <a:lnTo>
                    <a:pt x="3035" y="405358"/>
                  </a:lnTo>
                  <a:lnTo>
                    <a:pt x="460235" y="710158"/>
                  </a:lnTo>
                  <a:lnTo>
                    <a:pt x="466344" y="701611"/>
                  </a:lnTo>
                  <a:lnTo>
                    <a:pt x="466344" y="713219"/>
                  </a:lnTo>
                  <a:lnTo>
                    <a:pt x="1228344" y="713219"/>
                  </a:lnTo>
                  <a:lnTo>
                    <a:pt x="1228344" y="701014"/>
                  </a:lnTo>
                  <a:lnTo>
                    <a:pt x="1243545" y="701014"/>
                  </a:lnTo>
                  <a:lnTo>
                    <a:pt x="1243545" y="15214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5" name="Google Shape;2135;p53"/>
          <p:cNvSpPr txBox="1"/>
          <p:nvPr/>
        </p:nvSpPr>
        <p:spPr>
          <a:xfrm>
            <a:off x="2368791" y="3462032"/>
            <a:ext cx="194183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Euler cycle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6" name="Google Shape;2136;p53"/>
          <p:cNvSpPr txBox="1"/>
          <p:nvPr/>
        </p:nvSpPr>
        <p:spPr>
          <a:xfrm>
            <a:off x="2520175" y="5138420"/>
            <a:ext cx="223964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Euler path,  but no Euler cycle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7" name="Google Shape;2137;p53"/>
          <p:cNvSpPr txBox="1"/>
          <p:nvPr/>
        </p:nvSpPr>
        <p:spPr>
          <a:xfrm>
            <a:off x="6726402" y="3309620"/>
            <a:ext cx="184467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Euler cycle  no Euler path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8" name="Google Shape;2138;p53"/>
          <p:cNvSpPr txBox="1"/>
          <p:nvPr/>
        </p:nvSpPr>
        <p:spPr>
          <a:xfrm>
            <a:off x="7561554" y="4681220"/>
            <a:ext cx="1907539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13029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Euler cycle???  path???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3" name="Google Shape;2143;p54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144" name="Google Shape;2144;p54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45" name="Google Shape;2145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6" name="Google Shape;2146;p5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7" name="Google Shape;2147;p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8" name="Google Shape;2148;p54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49" name="Google Shape;2149;p5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0" name="Google Shape;2150;p5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1" name="Google Shape;2151;p5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2" name="Google Shape;2152;p5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3" name="Google Shape;2153;p5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4" name="Google Shape;2154;p54"/>
          <p:cNvSpPr txBox="1">
            <a:spLocks noGrp="1"/>
          </p:cNvSpPr>
          <p:nvPr>
            <p:ph type="title"/>
          </p:nvPr>
        </p:nvSpPr>
        <p:spPr>
          <a:xfrm>
            <a:off x="456679" y="974864"/>
            <a:ext cx="8837179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Necessary condition for Euler cycle</a:t>
            </a:r>
            <a:endParaRPr/>
          </a:p>
        </p:txBody>
      </p:sp>
      <p:sp>
        <p:nvSpPr>
          <p:cNvPr id="2155" name="Google Shape;2155;p54"/>
          <p:cNvSpPr txBox="1"/>
          <p:nvPr/>
        </p:nvSpPr>
        <p:spPr>
          <a:xfrm>
            <a:off x="679719" y="2081288"/>
            <a:ext cx="8327616" cy="478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6870" marR="427990" lvl="0" indent="-3448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sng" strike="noStrike" cap="none" dirty="0">
                <a:solidFill>
                  <a:srgbClr val="FFFFCC"/>
                </a:solidFill>
                <a:latin typeface="Lucida Sans"/>
                <a:ea typeface="Lucida Sans"/>
                <a:cs typeface="Lucida Sans"/>
                <a:sym typeface="Lucida Sans"/>
              </a:rPr>
              <a:t>Theorem 1:</a:t>
            </a:r>
            <a:r>
              <a:rPr lang="en-US" sz="2800" b="0" i="0" u="none" strike="noStrike" cap="none" dirty="0">
                <a:solidFill>
                  <a:srgbClr val="FFFFCC"/>
                </a:solidFill>
                <a:latin typeface="Lucida Sans"/>
                <a:ea typeface="Lucida Sans"/>
                <a:cs typeface="Lucida Sans"/>
                <a:sym typeface="Lucida Sans"/>
              </a:rPr>
              <a:t>	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 connected multigraph has an Euler  cycle if and </a:t>
            </a:r>
            <a:r>
              <a:rPr lang="en-US" sz="3600" b="0" i="0" u="sng" strike="noStrike" cap="none" dirty="0">
                <a:solidFill>
                  <a:srgbClr val="FFCC00"/>
                </a:solidFill>
                <a:latin typeface="Lucida Sans"/>
                <a:ea typeface="Lucida Sans"/>
                <a:cs typeface="Lucida Sans"/>
                <a:sym typeface="Lucida Sans"/>
              </a:rPr>
              <a:t>only </a:t>
            </a:r>
            <a:r>
              <a:rPr lang="en-US" sz="3200" b="0" i="0" u="sng" strike="noStrike" cap="none" dirty="0">
                <a:solidFill>
                  <a:srgbClr val="FFCC00"/>
                </a:solidFill>
                <a:latin typeface="Lucida Sans"/>
                <a:ea typeface="Lucida Sans"/>
                <a:cs typeface="Lucida Sans"/>
                <a:sym typeface="Lucida Sans"/>
              </a:rPr>
              <a:t>if</a:t>
            </a:r>
            <a:r>
              <a:rPr lang="en-US" sz="3200" b="0" i="0" u="none" strike="noStrike" cap="none" dirty="0">
                <a:solidFill>
                  <a:srgbClr val="FFCC00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each of its vertices has even  degree.</a:t>
            </a:r>
            <a:endParaRPr sz="28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sng" strike="noStrike" cap="none" dirty="0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Proof Sketch, PART 1: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0" lvl="0" indent="-344805" algn="l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Clr>
                <a:srgbClr val="FFCC00"/>
              </a:buClr>
              <a:buSzPts val="1950"/>
              <a:buFont typeface="Noto Sans Symbols"/>
              <a:buChar char="■"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Assume the graph has an Euler cycle.</a:t>
            </a:r>
            <a:endParaRPr sz="28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5080" lvl="0" indent="-344805" algn="l" rtl="0">
              <a:lnSpc>
                <a:spcPct val="75000"/>
              </a:lnSpc>
              <a:spcBef>
                <a:spcPts val="1680"/>
              </a:spcBef>
              <a:spcAft>
                <a:spcPts val="0"/>
              </a:spcAft>
              <a:buClr>
                <a:srgbClr val="FFCC00"/>
              </a:buClr>
              <a:buSzPts val="1950"/>
              <a:buFont typeface="Noto Sans Symbols"/>
              <a:buChar char="■"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Observe that every time the cycle passes through a  vertex, it contributes 2 to the vertex’s degree</a:t>
            </a:r>
            <a:endParaRPr sz="28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193040" lvl="0" indent="-344805" algn="l" rtl="0">
              <a:lnSpc>
                <a:spcPct val="75000"/>
              </a:lnSpc>
              <a:spcBef>
                <a:spcPts val="16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(since the cycle enters via an edge incident with this  vertex and leaves via another such edge)</a:t>
            </a:r>
            <a:endParaRPr sz="28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"/>
          <p:cNvSpPr txBox="1">
            <a:spLocks noGrp="1"/>
          </p:cNvSpPr>
          <p:nvPr>
            <p:ph type="title"/>
          </p:nvPr>
        </p:nvSpPr>
        <p:spPr>
          <a:xfrm>
            <a:off x="3404120" y="1127290"/>
            <a:ext cx="312991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 Multigraph</a:t>
            </a:r>
            <a:endParaRPr/>
          </a:p>
        </p:txBody>
      </p:sp>
      <p:grpSp>
        <p:nvGrpSpPr>
          <p:cNvPr id="99" name="Google Shape;99;p7"/>
          <p:cNvGrpSpPr/>
          <p:nvPr/>
        </p:nvGrpSpPr>
        <p:grpSpPr>
          <a:xfrm>
            <a:off x="1143000" y="3895343"/>
            <a:ext cx="7174978" cy="1951229"/>
            <a:chOff x="1143000" y="3895343"/>
            <a:chExt cx="7174978" cy="1951229"/>
          </a:xfrm>
        </p:grpSpPr>
        <p:pic>
          <p:nvPicPr>
            <p:cNvPr id="100" name="Google Shape;100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58804" y="4711493"/>
              <a:ext cx="227023" cy="228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7"/>
            <p:cNvSpPr/>
            <p:nvPr/>
          </p:nvSpPr>
          <p:spPr>
            <a:xfrm>
              <a:off x="1143000" y="4696967"/>
              <a:ext cx="487680" cy="942340"/>
            </a:xfrm>
            <a:custGeom>
              <a:avLst/>
              <a:gdLst/>
              <a:ahLst/>
              <a:cxnLst/>
              <a:rect l="l" t="t" r="r" b="b"/>
              <a:pathLst>
                <a:path w="487680" h="942339" extrusionOk="0">
                  <a:moveTo>
                    <a:pt x="487680" y="929640"/>
                  </a:moveTo>
                  <a:lnTo>
                    <a:pt x="164007" y="252374"/>
                  </a:lnTo>
                  <a:lnTo>
                    <a:pt x="173723" y="249936"/>
                  </a:lnTo>
                  <a:lnTo>
                    <a:pt x="185928" y="243840"/>
                  </a:lnTo>
                  <a:lnTo>
                    <a:pt x="207251" y="231648"/>
                  </a:lnTo>
                  <a:lnTo>
                    <a:pt x="210908" y="228600"/>
                  </a:lnTo>
                  <a:lnTo>
                    <a:pt x="225539" y="216408"/>
                  </a:lnTo>
                  <a:lnTo>
                    <a:pt x="225539" y="213360"/>
                  </a:lnTo>
                  <a:lnTo>
                    <a:pt x="228066" y="210312"/>
                  </a:lnTo>
                  <a:lnTo>
                    <a:pt x="240779" y="195072"/>
                  </a:lnTo>
                  <a:lnTo>
                    <a:pt x="240779" y="192011"/>
                  </a:lnTo>
                  <a:lnTo>
                    <a:pt x="246875" y="179832"/>
                  </a:lnTo>
                  <a:lnTo>
                    <a:pt x="249923" y="173736"/>
                  </a:lnTo>
                  <a:lnTo>
                    <a:pt x="249923" y="170688"/>
                  </a:lnTo>
                  <a:lnTo>
                    <a:pt x="252526" y="161556"/>
                  </a:lnTo>
                  <a:lnTo>
                    <a:pt x="256019" y="149352"/>
                  </a:lnTo>
                  <a:lnTo>
                    <a:pt x="256019" y="146316"/>
                  </a:lnTo>
                  <a:lnTo>
                    <a:pt x="259067" y="124980"/>
                  </a:lnTo>
                  <a:lnTo>
                    <a:pt x="259067" y="121920"/>
                  </a:lnTo>
                  <a:lnTo>
                    <a:pt x="252984" y="97536"/>
                  </a:lnTo>
                  <a:lnTo>
                    <a:pt x="249923" y="85356"/>
                  </a:lnTo>
                  <a:lnTo>
                    <a:pt x="243840" y="73152"/>
                  </a:lnTo>
                  <a:lnTo>
                    <a:pt x="242100" y="70116"/>
                  </a:lnTo>
                  <a:lnTo>
                    <a:pt x="231635" y="51816"/>
                  </a:lnTo>
                  <a:lnTo>
                    <a:pt x="231635" y="48780"/>
                  </a:lnTo>
                  <a:lnTo>
                    <a:pt x="228600" y="45745"/>
                  </a:lnTo>
                  <a:lnTo>
                    <a:pt x="228600" y="115824"/>
                  </a:lnTo>
                  <a:lnTo>
                    <a:pt x="228600" y="143268"/>
                  </a:lnTo>
                  <a:lnTo>
                    <a:pt x="222491" y="164604"/>
                  </a:lnTo>
                  <a:lnTo>
                    <a:pt x="225539" y="161556"/>
                  </a:lnTo>
                  <a:lnTo>
                    <a:pt x="216395" y="179832"/>
                  </a:lnTo>
                  <a:lnTo>
                    <a:pt x="216395" y="176784"/>
                  </a:lnTo>
                  <a:lnTo>
                    <a:pt x="204203" y="195072"/>
                  </a:lnTo>
                  <a:lnTo>
                    <a:pt x="191998" y="207276"/>
                  </a:lnTo>
                  <a:lnTo>
                    <a:pt x="170675" y="219468"/>
                  </a:lnTo>
                  <a:lnTo>
                    <a:pt x="173723" y="219468"/>
                  </a:lnTo>
                  <a:lnTo>
                    <a:pt x="161531" y="222516"/>
                  </a:lnTo>
                  <a:lnTo>
                    <a:pt x="143256" y="228600"/>
                  </a:lnTo>
                  <a:lnTo>
                    <a:pt x="115811" y="228600"/>
                  </a:lnTo>
                  <a:lnTo>
                    <a:pt x="94475" y="222516"/>
                  </a:lnTo>
                  <a:lnTo>
                    <a:pt x="97523" y="222516"/>
                  </a:lnTo>
                  <a:lnTo>
                    <a:pt x="83286" y="216408"/>
                  </a:lnTo>
                  <a:lnTo>
                    <a:pt x="76200" y="213360"/>
                  </a:lnTo>
                  <a:lnTo>
                    <a:pt x="79235" y="216408"/>
                  </a:lnTo>
                  <a:lnTo>
                    <a:pt x="60947" y="204216"/>
                  </a:lnTo>
                  <a:lnTo>
                    <a:pt x="63995" y="204216"/>
                  </a:lnTo>
                  <a:lnTo>
                    <a:pt x="51803" y="192024"/>
                  </a:lnTo>
                  <a:lnTo>
                    <a:pt x="50050" y="188976"/>
                  </a:lnTo>
                  <a:lnTo>
                    <a:pt x="41351" y="173736"/>
                  </a:lnTo>
                  <a:lnTo>
                    <a:pt x="39611" y="170688"/>
                  </a:lnTo>
                  <a:lnTo>
                    <a:pt x="39611" y="173736"/>
                  </a:lnTo>
                  <a:lnTo>
                    <a:pt x="33528" y="161556"/>
                  </a:lnTo>
                  <a:lnTo>
                    <a:pt x="30467" y="152400"/>
                  </a:lnTo>
                  <a:lnTo>
                    <a:pt x="30467" y="115824"/>
                  </a:lnTo>
                  <a:lnTo>
                    <a:pt x="31330" y="112776"/>
                  </a:lnTo>
                  <a:lnTo>
                    <a:pt x="35687" y="97536"/>
                  </a:lnTo>
                  <a:lnTo>
                    <a:pt x="36563" y="94488"/>
                  </a:lnTo>
                  <a:lnTo>
                    <a:pt x="33528" y="97536"/>
                  </a:lnTo>
                  <a:lnTo>
                    <a:pt x="42659" y="76200"/>
                  </a:lnTo>
                  <a:lnTo>
                    <a:pt x="42659" y="79248"/>
                  </a:lnTo>
                  <a:lnTo>
                    <a:pt x="44691" y="76200"/>
                  </a:lnTo>
                  <a:lnTo>
                    <a:pt x="52806" y="64008"/>
                  </a:lnTo>
                  <a:lnTo>
                    <a:pt x="54076" y="62115"/>
                  </a:lnTo>
                  <a:lnTo>
                    <a:pt x="55460" y="60960"/>
                  </a:lnTo>
                  <a:lnTo>
                    <a:pt x="70091" y="48780"/>
                  </a:lnTo>
                  <a:lnTo>
                    <a:pt x="67056" y="51816"/>
                  </a:lnTo>
                  <a:lnTo>
                    <a:pt x="72364" y="48780"/>
                  </a:lnTo>
                  <a:lnTo>
                    <a:pt x="88379" y="39624"/>
                  </a:lnTo>
                  <a:lnTo>
                    <a:pt x="85331" y="39624"/>
                  </a:lnTo>
                  <a:lnTo>
                    <a:pt x="94475" y="33528"/>
                  </a:lnTo>
                  <a:lnTo>
                    <a:pt x="106667" y="30492"/>
                  </a:lnTo>
                  <a:lnTo>
                    <a:pt x="143256" y="30492"/>
                  </a:lnTo>
                  <a:lnTo>
                    <a:pt x="164579" y="33528"/>
                  </a:lnTo>
                  <a:lnTo>
                    <a:pt x="161531" y="33528"/>
                  </a:lnTo>
                  <a:lnTo>
                    <a:pt x="179819" y="42672"/>
                  </a:lnTo>
                  <a:lnTo>
                    <a:pt x="195059" y="54864"/>
                  </a:lnTo>
                  <a:lnTo>
                    <a:pt x="195059" y="51816"/>
                  </a:lnTo>
                  <a:lnTo>
                    <a:pt x="210312" y="70116"/>
                  </a:lnTo>
                  <a:lnTo>
                    <a:pt x="207251" y="67068"/>
                  </a:lnTo>
                  <a:lnTo>
                    <a:pt x="219456" y="85356"/>
                  </a:lnTo>
                  <a:lnTo>
                    <a:pt x="222491" y="94488"/>
                  </a:lnTo>
                  <a:lnTo>
                    <a:pt x="225539" y="106692"/>
                  </a:lnTo>
                  <a:lnTo>
                    <a:pt x="228600" y="115824"/>
                  </a:lnTo>
                  <a:lnTo>
                    <a:pt x="228600" y="45745"/>
                  </a:lnTo>
                  <a:lnTo>
                    <a:pt x="216395" y="33528"/>
                  </a:lnTo>
                  <a:lnTo>
                    <a:pt x="213347" y="33528"/>
                  </a:lnTo>
                  <a:lnTo>
                    <a:pt x="213347" y="30492"/>
                  </a:lnTo>
                  <a:lnTo>
                    <a:pt x="195059" y="18288"/>
                  </a:lnTo>
                  <a:lnTo>
                    <a:pt x="192011" y="18288"/>
                  </a:lnTo>
                  <a:lnTo>
                    <a:pt x="173723" y="9156"/>
                  </a:lnTo>
                  <a:lnTo>
                    <a:pt x="170675" y="9156"/>
                  </a:lnTo>
                  <a:lnTo>
                    <a:pt x="170675" y="6096"/>
                  </a:lnTo>
                  <a:lnTo>
                    <a:pt x="149339" y="3048"/>
                  </a:lnTo>
                  <a:lnTo>
                    <a:pt x="146291" y="0"/>
                  </a:lnTo>
                  <a:lnTo>
                    <a:pt x="121907" y="0"/>
                  </a:lnTo>
                  <a:lnTo>
                    <a:pt x="109728" y="3048"/>
                  </a:lnTo>
                  <a:lnTo>
                    <a:pt x="97523" y="3048"/>
                  </a:lnTo>
                  <a:lnTo>
                    <a:pt x="85331" y="9156"/>
                  </a:lnTo>
                  <a:lnTo>
                    <a:pt x="73139" y="12204"/>
                  </a:lnTo>
                  <a:lnTo>
                    <a:pt x="73139" y="15240"/>
                  </a:lnTo>
                  <a:lnTo>
                    <a:pt x="51803" y="27432"/>
                  </a:lnTo>
                  <a:lnTo>
                    <a:pt x="48768" y="27432"/>
                  </a:lnTo>
                  <a:lnTo>
                    <a:pt x="33528" y="42672"/>
                  </a:lnTo>
                  <a:lnTo>
                    <a:pt x="33528" y="45720"/>
                  </a:lnTo>
                  <a:lnTo>
                    <a:pt x="30467" y="45720"/>
                  </a:lnTo>
                  <a:lnTo>
                    <a:pt x="18275" y="64008"/>
                  </a:lnTo>
                  <a:lnTo>
                    <a:pt x="9131" y="85356"/>
                  </a:lnTo>
                  <a:lnTo>
                    <a:pt x="6083" y="88404"/>
                  </a:lnTo>
                  <a:lnTo>
                    <a:pt x="3035" y="109728"/>
                  </a:lnTo>
                  <a:lnTo>
                    <a:pt x="3035" y="112776"/>
                  </a:lnTo>
                  <a:lnTo>
                    <a:pt x="0" y="134112"/>
                  </a:lnTo>
                  <a:lnTo>
                    <a:pt x="0" y="137160"/>
                  </a:lnTo>
                  <a:lnTo>
                    <a:pt x="3035" y="149352"/>
                  </a:lnTo>
                  <a:lnTo>
                    <a:pt x="3035" y="161556"/>
                  </a:lnTo>
                  <a:lnTo>
                    <a:pt x="9131" y="173736"/>
                  </a:lnTo>
                  <a:lnTo>
                    <a:pt x="12179" y="182892"/>
                  </a:lnTo>
                  <a:lnTo>
                    <a:pt x="12179" y="185928"/>
                  </a:lnTo>
                  <a:lnTo>
                    <a:pt x="15240" y="185928"/>
                  </a:lnTo>
                  <a:lnTo>
                    <a:pt x="27419" y="207276"/>
                  </a:lnTo>
                  <a:lnTo>
                    <a:pt x="42659" y="225552"/>
                  </a:lnTo>
                  <a:lnTo>
                    <a:pt x="45707" y="225552"/>
                  </a:lnTo>
                  <a:lnTo>
                    <a:pt x="63995" y="240804"/>
                  </a:lnTo>
                  <a:lnTo>
                    <a:pt x="67056" y="240804"/>
                  </a:lnTo>
                  <a:lnTo>
                    <a:pt x="85331" y="249936"/>
                  </a:lnTo>
                  <a:lnTo>
                    <a:pt x="88379" y="249936"/>
                  </a:lnTo>
                  <a:lnTo>
                    <a:pt x="109728" y="256032"/>
                  </a:lnTo>
                  <a:lnTo>
                    <a:pt x="131051" y="256032"/>
                  </a:lnTo>
                  <a:lnTo>
                    <a:pt x="463283" y="941832"/>
                  </a:lnTo>
                  <a:lnTo>
                    <a:pt x="487680" y="9296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" name="Google Shape;102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89000" y="5603271"/>
              <a:ext cx="227025" cy="2295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7"/>
            <p:cNvSpPr/>
            <p:nvPr/>
          </p:nvSpPr>
          <p:spPr>
            <a:xfrm>
              <a:off x="1572755" y="5590032"/>
              <a:ext cx="259079" cy="256540"/>
            </a:xfrm>
            <a:custGeom>
              <a:avLst/>
              <a:gdLst/>
              <a:ahLst/>
              <a:cxnLst/>
              <a:rect l="l" t="t" r="r" b="b"/>
              <a:pathLst>
                <a:path w="259080" h="256539" extrusionOk="0">
                  <a:moveTo>
                    <a:pt x="149351" y="0"/>
                  </a:moveTo>
                  <a:lnTo>
                    <a:pt x="109728" y="0"/>
                  </a:lnTo>
                  <a:lnTo>
                    <a:pt x="85356" y="6096"/>
                  </a:lnTo>
                  <a:lnTo>
                    <a:pt x="73151" y="12204"/>
                  </a:lnTo>
                  <a:lnTo>
                    <a:pt x="51828" y="24384"/>
                  </a:lnTo>
                  <a:lnTo>
                    <a:pt x="51828" y="27432"/>
                  </a:lnTo>
                  <a:lnTo>
                    <a:pt x="33528" y="42672"/>
                  </a:lnTo>
                  <a:lnTo>
                    <a:pt x="18300" y="60960"/>
                  </a:lnTo>
                  <a:lnTo>
                    <a:pt x="18300" y="64008"/>
                  </a:lnTo>
                  <a:lnTo>
                    <a:pt x="9156" y="85344"/>
                  </a:lnTo>
                  <a:lnTo>
                    <a:pt x="9156" y="88404"/>
                  </a:lnTo>
                  <a:lnTo>
                    <a:pt x="3047" y="109740"/>
                  </a:lnTo>
                  <a:lnTo>
                    <a:pt x="0" y="134112"/>
                  </a:lnTo>
                  <a:lnTo>
                    <a:pt x="3047" y="146316"/>
                  </a:lnTo>
                  <a:lnTo>
                    <a:pt x="6096" y="161544"/>
                  </a:lnTo>
                  <a:lnTo>
                    <a:pt x="9156" y="173736"/>
                  </a:lnTo>
                  <a:lnTo>
                    <a:pt x="15240" y="182892"/>
                  </a:lnTo>
                  <a:lnTo>
                    <a:pt x="15240" y="185940"/>
                  </a:lnTo>
                  <a:lnTo>
                    <a:pt x="27444" y="204228"/>
                  </a:lnTo>
                  <a:lnTo>
                    <a:pt x="27444" y="207264"/>
                  </a:lnTo>
                  <a:lnTo>
                    <a:pt x="45719" y="225552"/>
                  </a:lnTo>
                  <a:lnTo>
                    <a:pt x="64007" y="237744"/>
                  </a:lnTo>
                  <a:lnTo>
                    <a:pt x="64007" y="240804"/>
                  </a:lnTo>
                  <a:lnTo>
                    <a:pt x="67068" y="240804"/>
                  </a:lnTo>
                  <a:lnTo>
                    <a:pt x="85356" y="249936"/>
                  </a:lnTo>
                  <a:lnTo>
                    <a:pt x="88392" y="249936"/>
                  </a:lnTo>
                  <a:lnTo>
                    <a:pt x="109728" y="256032"/>
                  </a:lnTo>
                  <a:lnTo>
                    <a:pt x="149351" y="256032"/>
                  </a:lnTo>
                  <a:lnTo>
                    <a:pt x="173736" y="249936"/>
                  </a:lnTo>
                  <a:lnTo>
                    <a:pt x="185928" y="243840"/>
                  </a:lnTo>
                  <a:lnTo>
                    <a:pt x="207263" y="231648"/>
                  </a:lnTo>
                  <a:lnTo>
                    <a:pt x="207263" y="228600"/>
                  </a:lnTo>
                  <a:lnTo>
                    <a:pt x="115836" y="228600"/>
                  </a:lnTo>
                  <a:lnTo>
                    <a:pt x="94500" y="222516"/>
                  </a:lnTo>
                  <a:lnTo>
                    <a:pt x="97536" y="222516"/>
                  </a:lnTo>
                  <a:lnTo>
                    <a:pt x="85335" y="216408"/>
                  </a:lnTo>
                  <a:lnTo>
                    <a:pt x="79248" y="216408"/>
                  </a:lnTo>
                  <a:lnTo>
                    <a:pt x="67068" y="204228"/>
                  </a:lnTo>
                  <a:lnTo>
                    <a:pt x="64007" y="204228"/>
                  </a:lnTo>
                  <a:lnTo>
                    <a:pt x="48768" y="188976"/>
                  </a:lnTo>
                  <a:lnTo>
                    <a:pt x="51828" y="188976"/>
                  </a:lnTo>
                  <a:lnTo>
                    <a:pt x="41658" y="173736"/>
                  </a:lnTo>
                  <a:lnTo>
                    <a:pt x="39624" y="173736"/>
                  </a:lnTo>
                  <a:lnTo>
                    <a:pt x="36575" y="161544"/>
                  </a:lnTo>
                  <a:lnTo>
                    <a:pt x="30480" y="143256"/>
                  </a:lnTo>
                  <a:lnTo>
                    <a:pt x="30480" y="112776"/>
                  </a:lnTo>
                  <a:lnTo>
                    <a:pt x="31350" y="112776"/>
                  </a:lnTo>
                  <a:lnTo>
                    <a:pt x="35705" y="97536"/>
                  </a:lnTo>
                  <a:lnTo>
                    <a:pt x="33528" y="97536"/>
                  </a:lnTo>
                  <a:lnTo>
                    <a:pt x="42671" y="76200"/>
                  </a:lnTo>
                  <a:lnTo>
                    <a:pt x="44704" y="76200"/>
                  </a:lnTo>
                  <a:lnTo>
                    <a:pt x="54863" y="60960"/>
                  </a:lnTo>
                  <a:lnTo>
                    <a:pt x="57911" y="60960"/>
                  </a:lnTo>
                  <a:lnTo>
                    <a:pt x="70104" y="48768"/>
                  </a:lnTo>
                  <a:lnTo>
                    <a:pt x="67068" y="48768"/>
                  </a:lnTo>
                  <a:lnTo>
                    <a:pt x="88392" y="36576"/>
                  </a:lnTo>
                  <a:lnTo>
                    <a:pt x="91459" y="36576"/>
                  </a:lnTo>
                  <a:lnTo>
                    <a:pt x="97536" y="33540"/>
                  </a:lnTo>
                  <a:lnTo>
                    <a:pt x="115836" y="27432"/>
                  </a:lnTo>
                  <a:lnTo>
                    <a:pt x="208773" y="27432"/>
                  </a:lnTo>
                  <a:lnTo>
                    <a:pt x="195072" y="18288"/>
                  </a:lnTo>
                  <a:lnTo>
                    <a:pt x="192036" y="15240"/>
                  </a:lnTo>
                  <a:lnTo>
                    <a:pt x="173736" y="6096"/>
                  </a:lnTo>
                  <a:lnTo>
                    <a:pt x="170700" y="6096"/>
                  </a:lnTo>
                  <a:lnTo>
                    <a:pt x="149351" y="0"/>
                  </a:lnTo>
                  <a:close/>
                </a:path>
                <a:path w="259080" h="256539" extrusionOk="0">
                  <a:moveTo>
                    <a:pt x="112775" y="225552"/>
                  </a:moveTo>
                  <a:lnTo>
                    <a:pt x="115836" y="228600"/>
                  </a:lnTo>
                  <a:lnTo>
                    <a:pt x="134124" y="228600"/>
                  </a:lnTo>
                  <a:lnTo>
                    <a:pt x="134952" y="228324"/>
                  </a:lnTo>
                  <a:lnTo>
                    <a:pt x="112775" y="225552"/>
                  </a:lnTo>
                  <a:close/>
                </a:path>
                <a:path w="259080" h="256539" extrusionOk="0">
                  <a:moveTo>
                    <a:pt x="134952" y="228324"/>
                  </a:moveTo>
                  <a:lnTo>
                    <a:pt x="134124" y="228600"/>
                  </a:lnTo>
                  <a:lnTo>
                    <a:pt x="137160" y="228600"/>
                  </a:lnTo>
                  <a:lnTo>
                    <a:pt x="134952" y="228324"/>
                  </a:lnTo>
                  <a:close/>
                </a:path>
                <a:path w="259080" h="256539" extrusionOk="0">
                  <a:moveTo>
                    <a:pt x="173736" y="216408"/>
                  </a:moveTo>
                  <a:lnTo>
                    <a:pt x="164592" y="222516"/>
                  </a:lnTo>
                  <a:lnTo>
                    <a:pt x="152412" y="225552"/>
                  </a:lnTo>
                  <a:lnTo>
                    <a:pt x="143268" y="225552"/>
                  </a:lnTo>
                  <a:lnTo>
                    <a:pt x="134952" y="228324"/>
                  </a:lnTo>
                  <a:lnTo>
                    <a:pt x="137160" y="228600"/>
                  </a:lnTo>
                  <a:lnTo>
                    <a:pt x="210324" y="228600"/>
                  </a:lnTo>
                  <a:lnTo>
                    <a:pt x="219461" y="219456"/>
                  </a:lnTo>
                  <a:lnTo>
                    <a:pt x="170700" y="219456"/>
                  </a:lnTo>
                  <a:lnTo>
                    <a:pt x="173736" y="216408"/>
                  </a:lnTo>
                  <a:close/>
                </a:path>
                <a:path w="259080" h="256539" extrusionOk="0">
                  <a:moveTo>
                    <a:pt x="204978" y="193928"/>
                  </a:moveTo>
                  <a:lnTo>
                    <a:pt x="188975" y="207264"/>
                  </a:lnTo>
                  <a:lnTo>
                    <a:pt x="192036" y="207264"/>
                  </a:lnTo>
                  <a:lnTo>
                    <a:pt x="170700" y="219456"/>
                  </a:lnTo>
                  <a:lnTo>
                    <a:pt x="219461" y="219456"/>
                  </a:lnTo>
                  <a:lnTo>
                    <a:pt x="225551" y="213360"/>
                  </a:lnTo>
                  <a:lnTo>
                    <a:pt x="228612" y="213360"/>
                  </a:lnTo>
                  <a:lnTo>
                    <a:pt x="240792" y="195072"/>
                  </a:lnTo>
                  <a:lnTo>
                    <a:pt x="204216" y="195072"/>
                  </a:lnTo>
                  <a:lnTo>
                    <a:pt x="204978" y="193928"/>
                  </a:lnTo>
                  <a:close/>
                </a:path>
                <a:path w="259080" h="256539" extrusionOk="0">
                  <a:moveTo>
                    <a:pt x="79248" y="213360"/>
                  </a:moveTo>
                  <a:lnTo>
                    <a:pt x="79248" y="216408"/>
                  </a:lnTo>
                  <a:lnTo>
                    <a:pt x="85335" y="216408"/>
                  </a:lnTo>
                  <a:lnTo>
                    <a:pt x="79248" y="213360"/>
                  </a:lnTo>
                  <a:close/>
                </a:path>
                <a:path w="259080" h="256539" extrusionOk="0">
                  <a:moveTo>
                    <a:pt x="64007" y="201168"/>
                  </a:moveTo>
                  <a:lnTo>
                    <a:pt x="64007" y="204228"/>
                  </a:lnTo>
                  <a:lnTo>
                    <a:pt x="67068" y="204228"/>
                  </a:lnTo>
                  <a:lnTo>
                    <a:pt x="64007" y="201168"/>
                  </a:lnTo>
                  <a:close/>
                </a:path>
                <a:path w="259080" h="256539" extrusionOk="0">
                  <a:moveTo>
                    <a:pt x="207263" y="192024"/>
                  </a:moveTo>
                  <a:lnTo>
                    <a:pt x="204978" y="193928"/>
                  </a:lnTo>
                  <a:lnTo>
                    <a:pt x="204216" y="195072"/>
                  </a:lnTo>
                  <a:lnTo>
                    <a:pt x="207263" y="192024"/>
                  </a:lnTo>
                  <a:close/>
                </a:path>
                <a:path w="259080" h="256539" extrusionOk="0">
                  <a:moveTo>
                    <a:pt x="240792" y="192024"/>
                  </a:moveTo>
                  <a:lnTo>
                    <a:pt x="207263" y="192024"/>
                  </a:lnTo>
                  <a:lnTo>
                    <a:pt x="204216" y="195072"/>
                  </a:lnTo>
                  <a:lnTo>
                    <a:pt x="240792" y="195072"/>
                  </a:lnTo>
                  <a:lnTo>
                    <a:pt x="240792" y="192024"/>
                  </a:lnTo>
                  <a:close/>
                </a:path>
                <a:path w="259080" h="256539" extrusionOk="0">
                  <a:moveTo>
                    <a:pt x="216407" y="176784"/>
                  </a:moveTo>
                  <a:lnTo>
                    <a:pt x="204978" y="193928"/>
                  </a:lnTo>
                  <a:lnTo>
                    <a:pt x="207263" y="192024"/>
                  </a:lnTo>
                  <a:lnTo>
                    <a:pt x="240792" y="192024"/>
                  </a:lnTo>
                  <a:lnTo>
                    <a:pt x="246017" y="179832"/>
                  </a:lnTo>
                  <a:lnTo>
                    <a:pt x="216407" y="179832"/>
                  </a:lnTo>
                  <a:lnTo>
                    <a:pt x="216407" y="176784"/>
                  </a:lnTo>
                  <a:close/>
                </a:path>
                <a:path w="259080" h="256539" extrusionOk="0">
                  <a:moveTo>
                    <a:pt x="254732" y="158496"/>
                  </a:moveTo>
                  <a:lnTo>
                    <a:pt x="225551" y="158496"/>
                  </a:lnTo>
                  <a:lnTo>
                    <a:pt x="216407" y="179832"/>
                  </a:lnTo>
                  <a:lnTo>
                    <a:pt x="246017" y="179832"/>
                  </a:lnTo>
                  <a:lnTo>
                    <a:pt x="249936" y="170688"/>
                  </a:lnTo>
                  <a:lnTo>
                    <a:pt x="252983" y="170688"/>
                  </a:lnTo>
                  <a:lnTo>
                    <a:pt x="254732" y="158496"/>
                  </a:lnTo>
                  <a:close/>
                </a:path>
                <a:path w="259080" h="256539" extrusionOk="0">
                  <a:moveTo>
                    <a:pt x="39624" y="170688"/>
                  </a:moveTo>
                  <a:lnTo>
                    <a:pt x="39624" y="173736"/>
                  </a:lnTo>
                  <a:lnTo>
                    <a:pt x="41658" y="173736"/>
                  </a:lnTo>
                  <a:lnTo>
                    <a:pt x="39624" y="170688"/>
                  </a:lnTo>
                  <a:close/>
                </a:path>
                <a:path w="259080" h="256539" extrusionOk="0">
                  <a:moveTo>
                    <a:pt x="228612" y="140208"/>
                  </a:moveTo>
                  <a:lnTo>
                    <a:pt x="222504" y="161544"/>
                  </a:lnTo>
                  <a:lnTo>
                    <a:pt x="225551" y="158496"/>
                  </a:lnTo>
                  <a:lnTo>
                    <a:pt x="254732" y="158496"/>
                  </a:lnTo>
                  <a:lnTo>
                    <a:pt x="256044" y="149352"/>
                  </a:lnTo>
                  <a:lnTo>
                    <a:pt x="256044" y="146316"/>
                  </a:lnTo>
                  <a:lnTo>
                    <a:pt x="256425" y="143256"/>
                  </a:lnTo>
                  <a:lnTo>
                    <a:pt x="228612" y="143256"/>
                  </a:lnTo>
                  <a:lnTo>
                    <a:pt x="228612" y="140208"/>
                  </a:lnTo>
                  <a:close/>
                </a:path>
                <a:path w="259080" h="256539" extrusionOk="0">
                  <a:moveTo>
                    <a:pt x="231648" y="51828"/>
                  </a:moveTo>
                  <a:lnTo>
                    <a:pt x="195072" y="51828"/>
                  </a:lnTo>
                  <a:lnTo>
                    <a:pt x="198119" y="54864"/>
                  </a:lnTo>
                  <a:lnTo>
                    <a:pt x="210324" y="67056"/>
                  </a:lnTo>
                  <a:lnTo>
                    <a:pt x="207263" y="67056"/>
                  </a:lnTo>
                  <a:lnTo>
                    <a:pt x="225551" y="94488"/>
                  </a:lnTo>
                  <a:lnTo>
                    <a:pt x="228612" y="103632"/>
                  </a:lnTo>
                  <a:lnTo>
                    <a:pt x="228612" y="143256"/>
                  </a:lnTo>
                  <a:lnTo>
                    <a:pt x="256425" y="143256"/>
                  </a:lnTo>
                  <a:lnTo>
                    <a:pt x="259080" y="121920"/>
                  </a:lnTo>
                  <a:lnTo>
                    <a:pt x="256044" y="109740"/>
                  </a:lnTo>
                  <a:lnTo>
                    <a:pt x="256044" y="94488"/>
                  </a:lnTo>
                  <a:lnTo>
                    <a:pt x="249936" y="82296"/>
                  </a:lnTo>
                  <a:lnTo>
                    <a:pt x="246900" y="73152"/>
                  </a:lnTo>
                  <a:lnTo>
                    <a:pt x="246900" y="70116"/>
                  </a:lnTo>
                  <a:lnTo>
                    <a:pt x="243839" y="70116"/>
                  </a:lnTo>
                  <a:lnTo>
                    <a:pt x="231648" y="51828"/>
                  </a:lnTo>
                  <a:close/>
                </a:path>
                <a:path w="259080" h="256539" extrusionOk="0">
                  <a:moveTo>
                    <a:pt x="31350" y="112776"/>
                  </a:moveTo>
                  <a:lnTo>
                    <a:pt x="30480" y="112776"/>
                  </a:lnTo>
                  <a:lnTo>
                    <a:pt x="30480" y="115824"/>
                  </a:lnTo>
                  <a:lnTo>
                    <a:pt x="31350" y="112776"/>
                  </a:lnTo>
                  <a:close/>
                </a:path>
                <a:path w="259080" h="256539" extrusionOk="0">
                  <a:moveTo>
                    <a:pt x="36575" y="94488"/>
                  </a:moveTo>
                  <a:lnTo>
                    <a:pt x="33528" y="97536"/>
                  </a:lnTo>
                  <a:lnTo>
                    <a:pt x="35705" y="97536"/>
                  </a:lnTo>
                  <a:lnTo>
                    <a:pt x="36575" y="94488"/>
                  </a:lnTo>
                  <a:close/>
                </a:path>
                <a:path w="259080" h="256539" extrusionOk="0">
                  <a:moveTo>
                    <a:pt x="44704" y="76200"/>
                  </a:moveTo>
                  <a:lnTo>
                    <a:pt x="42671" y="76200"/>
                  </a:lnTo>
                  <a:lnTo>
                    <a:pt x="42671" y="79248"/>
                  </a:lnTo>
                  <a:lnTo>
                    <a:pt x="44704" y="76200"/>
                  </a:lnTo>
                  <a:close/>
                </a:path>
                <a:path w="259080" h="256539" extrusionOk="0">
                  <a:moveTo>
                    <a:pt x="57911" y="60960"/>
                  </a:moveTo>
                  <a:lnTo>
                    <a:pt x="54863" y="60960"/>
                  </a:lnTo>
                  <a:lnTo>
                    <a:pt x="54863" y="64008"/>
                  </a:lnTo>
                  <a:lnTo>
                    <a:pt x="57911" y="60960"/>
                  </a:lnTo>
                  <a:close/>
                </a:path>
                <a:path w="259080" h="256539" extrusionOk="0">
                  <a:moveTo>
                    <a:pt x="198073" y="54825"/>
                  </a:moveTo>
                  <a:close/>
                </a:path>
                <a:path w="259080" h="256539" extrusionOk="0">
                  <a:moveTo>
                    <a:pt x="222496" y="39624"/>
                  </a:moveTo>
                  <a:lnTo>
                    <a:pt x="179844" y="39624"/>
                  </a:lnTo>
                  <a:lnTo>
                    <a:pt x="198073" y="54825"/>
                  </a:lnTo>
                  <a:lnTo>
                    <a:pt x="195072" y="51828"/>
                  </a:lnTo>
                  <a:lnTo>
                    <a:pt x="231648" y="51828"/>
                  </a:lnTo>
                  <a:lnTo>
                    <a:pt x="231648" y="48768"/>
                  </a:lnTo>
                  <a:lnTo>
                    <a:pt x="222496" y="39624"/>
                  </a:lnTo>
                  <a:close/>
                </a:path>
                <a:path w="259080" h="256539" extrusionOk="0">
                  <a:moveTo>
                    <a:pt x="208773" y="27432"/>
                  </a:moveTo>
                  <a:lnTo>
                    <a:pt x="143268" y="27432"/>
                  </a:lnTo>
                  <a:lnTo>
                    <a:pt x="164592" y="33540"/>
                  </a:lnTo>
                  <a:lnTo>
                    <a:pt x="161556" y="33540"/>
                  </a:lnTo>
                  <a:lnTo>
                    <a:pt x="182892" y="42672"/>
                  </a:lnTo>
                  <a:lnTo>
                    <a:pt x="179844" y="39624"/>
                  </a:lnTo>
                  <a:lnTo>
                    <a:pt x="222496" y="39624"/>
                  </a:lnTo>
                  <a:lnTo>
                    <a:pt x="216407" y="33540"/>
                  </a:lnTo>
                  <a:lnTo>
                    <a:pt x="216407" y="30492"/>
                  </a:lnTo>
                  <a:lnTo>
                    <a:pt x="213360" y="30492"/>
                  </a:lnTo>
                  <a:lnTo>
                    <a:pt x="208773" y="27432"/>
                  </a:lnTo>
                  <a:close/>
                </a:path>
                <a:path w="259080" h="256539" extrusionOk="0">
                  <a:moveTo>
                    <a:pt x="91459" y="36576"/>
                  </a:moveTo>
                  <a:lnTo>
                    <a:pt x="88392" y="36576"/>
                  </a:lnTo>
                  <a:lnTo>
                    <a:pt x="85356" y="39624"/>
                  </a:lnTo>
                  <a:lnTo>
                    <a:pt x="91459" y="36576"/>
                  </a:lnTo>
                  <a:close/>
                </a:path>
                <a:path w="259080" h="256539" extrusionOk="0">
                  <a:moveTo>
                    <a:pt x="143268" y="27432"/>
                  </a:moveTo>
                  <a:lnTo>
                    <a:pt x="124980" y="27432"/>
                  </a:lnTo>
                  <a:lnTo>
                    <a:pt x="146304" y="30492"/>
                  </a:lnTo>
                  <a:lnTo>
                    <a:pt x="143268" y="274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4" name="Google Shape;104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66700" y="3912114"/>
              <a:ext cx="225177" cy="2251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7"/>
            <p:cNvSpPr/>
            <p:nvPr/>
          </p:nvSpPr>
          <p:spPr>
            <a:xfrm>
              <a:off x="1371600" y="3895343"/>
              <a:ext cx="6861175" cy="1923414"/>
            </a:xfrm>
            <a:custGeom>
              <a:avLst/>
              <a:gdLst/>
              <a:ahLst/>
              <a:cxnLst/>
              <a:rect l="l" t="t" r="r" b="b"/>
              <a:pathLst>
                <a:path w="6861175" h="1923414" extrusionOk="0">
                  <a:moveTo>
                    <a:pt x="2136648" y="1210056"/>
                  </a:moveTo>
                  <a:lnTo>
                    <a:pt x="3035" y="905256"/>
                  </a:lnTo>
                  <a:lnTo>
                    <a:pt x="0" y="932688"/>
                  </a:lnTo>
                  <a:lnTo>
                    <a:pt x="2024176" y="1221867"/>
                  </a:lnTo>
                  <a:lnTo>
                    <a:pt x="301739" y="1895856"/>
                  </a:lnTo>
                  <a:lnTo>
                    <a:pt x="310883" y="1923288"/>
                  </a:lnTo>
                  <a:lnTo>
                    <a:pt x="2063496" y="1237488"/>
                  </a:lnTo>
                  <a:lnTo>
                    <a:pt x="2059978" y="1226972"/>
                  </a:lnTo>
                  <a:lnTo>
                    <a:pt x="2133600" y="1237488"/>
                  </a:lnTo>
                  <a:lnTo>
                    <a:pt x="2136648" y="1210056"/>
                  </a:lnTo>
                  <a:close/>
                </a:path>
                <a:path w="6861175" h="1923414" extrusionOk="0">
                  <a:moveTo>
                    <a:pt x="6861048" y="475488"/>
                  </a:moveTo>
                  <a:lnTo>
                    <a:pt x="6858000" y="448056"/>
                  </a:lnTo>
                  <a:lnTo>
                    <a:pt x="6810286" y="452399"/>
                  </a:lnTo>
                  <a:lnTo>
                    <a:pt x="6815315" y="429780"/>
                  </a:lnTo>
                  <a:lnTo>
                    <a:pt x="5334978" y="110591"/>
                  </a:lnTo>
                  <a:lnTo>
                    <a:pt x="5334432" y="106692"/>
                  </a:lnTo>
                  <a:lnTo>
                    <a:pt x="5334000" y="103632"/>
                  </a:lnTo>
                  <a:lnTo>
                    <a:pt x="5334000" y="100584"/>
                  </a:lnTo>
                  <a:lnTo>
                    <a:pt x="5330507" y="88404"/>
                  </a:lnTo>
                  <a:lnTo>
                    <a:pt x="5327891" y="79248"/>
                  </a:lnTo>
                  <a:lnTo>
                    <a:pt x="5327891" y="76200"/>
                  </a:lnTo>
                  <a:lnTo>
                    <a:pt x="5323827" y="70116"/>
                  </a:lnTo>
                  <a:lnTo>
                    <a:pt x="5315699" y="57912"/>
                  </a:lnTo>
                  <a:lnTo>
                    <a:pt x="5315699" y="54864"/>
                  </a:lnTo>
                  <a:lnTo>
                    <a:pt x="5312651" y="54864"/>
                  </a:lnTo>
                  <a:lnTo>
                    <a:pt x="5308524" y="49911"/>
                  </a:lnTo>
                  <a:lnTo>
                    <a:pt x="5308524" y="133642"/>
                  </a:lnTo>
                  <a:lnTo>
                    <a:pt x="5306568" y="149352"/>
                  </a:lnTo>
                  <a:lnTo>
                    <a:pt x="5306568" y="146316"/>
                  </a:lnTo>
                  <a:lnTo>
                    <a:pt x="5300472" y="167652"/>
                  </a:lnTo>
                  <a:lnTo>
                    <a:pt x="5303520" y="164604"/>
                  </a:lnTo>
                  <a:lnTo>
                    <a:pt x="5291315" y="182892"/>
                  </a:lnTo>
                  <a:lnTo>
                    <a:pt x="5294363" y="182892"/>
                  </a:lnTo>
                  <a:lnTo>
                    <a:pt x="5279123" y="198120"/>
                  </a:lnTo>
                  <a:lnTo>
                    <a:pt x="5282171" y="198120"/>
                  </a:lnTo>
                  <a:lnTo>
                    <a:pt x="5263896" y="213360"/>
                  </a:lnTo>
                  <a:lnTo>
                    <a:pt x="5266944" y="210312"/>
                  </a:lnTo>
                  <a:lnTo>
                    <a:pt x="5245595" y="222516"/>
                  </a:lnTo>
                  <a:lnTo>
                    <a:pt x="5248643" y="219456"/>
                  </a:lnTo>
                  <a:lnTo>
                    <a:pt x="5227320" y="228600"/>
                  </a:lnTo>
                  <a:lnTo>
                    <a:pt x="5230368" y="225552"/>
                  </a:lnTo>
                  <a:lnTo>
                    <a:pt x="5210441" y="228396"/>
                  </a:lnTo>
                  <a:lnTo>
                    <a:pt x="5187696" y="225552"/>
                  </a:lnTo>
                  <a:lnTo>
                    <a:pt x="5190744" y="228600"/>
                  </a:lnTo>
                  <a:lnTo>
                    <a:pt x="5169395" y="222516"/>
                  </a:lnTo>
                  <a:lnTo>
                    <a:pt x="5172443" y="222516"/>
                  </a:lnTo>
                  <a:lnTo>
                    <a:pt x="5154168" y="213360"/>
                  </a:lnTo>
                  <a:lnTo>
                    <a:pt x="5157190" y="213360"/>
                  </a:lnTo>
                  <a:lnTo>
                    <a:pt x="5138915" y="201180"/>
                  </a:lnTo>
                  <a:lnTo>
                    <a:pt x="5126736" y="185940"/>
                  </a:lnTo>
                  <a:lnTo>
                    <a:pt x="5114531" y="167652"/>
                  </a:lnTo>
                  <a:lnTo>
                    <a:pt x="5117579" y="170688"/>
                  </a:lnTo>
                  <a:lnTo>
                    <a:pt x="5116703" y="167652"/>
                  </a:lnTo>
                  <a:lnTo>
                    <a:pt x="5111483" y="149352"/>
                  </a:lnTo>
                  <a:lnTo>
                    <a:pt x="5108880" y="131064"/>
                  </a:lnTo>
                  <a:lnTo>
                    <a:pt x="5108664" y="129552"/>
                  </a:lnTo>
                  <a:lnTo>
                    <a:pt x="5108880" y="128028"/>
                  </a:lnTo>
                  <a:lnTo>
                    <a:pt x="5111039" y="112776"/>
                  </a:lnTo>
                  <a:lnTo>
                    <a:pt x="5111483" y="109740"/>
                  </a:lnTo>
                  <a:lnTo>
                    <a:pt x="5108448" y="112776"/>
                  </a:lnTo>
                  <a:lnTo>
                    <a:pt x="5114531" y="91452"/>
                  </a:lnTo>
                  <a:lnTo>
                    <a:pt x="5114531" y="94488"/>
                  </a:lnTo>
                  <a:lnTo>
                    <a:pt x="5115826" y="91452"/>
                  </a:lnTo>
                  <a:lnTo>
                    <a:pt x="5123675" y="73152"/>
                  </a:lnTo>
                  <a:lnTo>
                    <a:pt x="5123675" y="76200"/>
                  </a:lnTo>
                  <a:lnTo>
                    <a:pt x="5125707" y="73152"/>
                  </a:lnTo>
                  <a:lnTo>
                    <a:pt x="5135867" y="57912"/>
                  </a:lnTo>
                  <a:lnTo>
                    <a:pt x="5135867" y="60960"/>
                  </a:lnTo>
                  <a:lnTo>
                    <a:pt x="5139525" y="57912"/>
                  </a:lnTo>
                  <a:lnTo>
                    <a:pt x="5154168" y="45720"/>
                  </a:lnTo>
                  <a:lnTo>
                    <a:pt x="5151120" y="45720"/>
                  </a:lnTo>
                  <a:lnTo>
                    <a:pt x="5160238" y="39624"/>
                  </a:lnTo>
                  <a:lnTo>
                    <a:pt x="5169395" y="36576"/>
                  </a:lnTo>
                  <a:lnTo>
                    <a:pt x="5190744" y="30492"/>
                  </a:lnTo>
                  <a:lnTo>
                    <a:pt x="5187696" y="30492"/>
                  </a:lnTo>
                  <a:lnTo>
                    <a:pt x="5207495" y="27660"/>
                  </a:lnTo>
                  <a:lnTo>
                    <a:pt x="5227320" y="30492"/>
                  </a:lnTo>
                  <a:lnTo>
                    <a:pt x="5224272" y="30492"/>
                  </a:lnTo>
                  <a:lnTo>
                    <a:pt x="5245595" y="36576"/>
                  </a:lnTo>
                  <a:lnTo>
                    <a:pt x="5242547" y="36576"/>
                  </a:lnTo>
                  <a:lnTo>
                    <a:pt x="5263896" y="45720"/>
                  </a:lnTo>
                  <a:lnTo>
                    <a:pt x="5260848" y="42672"/>
                  </a:lnTo>
                  <a:lnTo>
                    <a:pt x="5277447" y="56527"/>
                  </a:lnTo>
                  <a:lnTo>
                    <a:pt x="5291315" y="73152"/>
                  </a:lnTo>
                  <a:lnTo>
                    <a:pt x="5291315" y="70116"/>
                  </a:lnTo>
                  <a:lnTo>
                    <a:pt x="5297424" y="82296"/>
                  </a:lnTo>
                  <a:lnTo>
                    <a:pt x="5300472" y="91452"/>
                  </a:lnTo>
                  <a:lnTo>
                    <a:pt x="5300472" y="88404"/>
                  </a:lnTo>
                  <a:lnTo>
                    <a:pt x="5304955" y="104127"/>
                  </a:lnTo>
                  <a:lnTo>
                    <a:pt x="5175491" y="76200"/>
                  </a:lnTo>
                  <a:lnTo>
                    <a:pt x="5169395" y="103632"/>
                  </a:lnTo>
                  <a:lnTo>
                    <a:pt x="5308524" y="133642"/>
                  </a:lnTo>
                  <a:lnTo>
                    <a:pt x="5308524" y="49911"/>
                  </a:lnTo>
                  <a:lnTo>
                    <a:pt x="5302491" y="42672"/>
                  </a:lnTo>
                  <a:lnTo>
                    <a:pt x="5297424" y="36576"/>
                  </a:lnTo>
                  <a:lnTo>
                    <a:pt x="5297424" y="33540"/>
                  </a:lnTo>
                  <a:lnTo>
                    <a:pt x="5288254" y="27432"/>
                  </a:lnTo>
                  <a:lnTo>
                    <a:pt x="5279123" y="21336"/>
                  </a:lnTo>
                  <a:lnTo>
                    <a:pt x="5276062" y="21336"/>
                  </a:lnTo>
                  <a:lnTo>
                    <a:pt x="5276062" y="18288"/>
                  </a:lnTo>
                  <a:lnTo>
                    <a:pt x="5257800" y="9144"/>
                  </a:lnTo>
                  <a:lnTo>
                    <a:pt x="5254739" y="9144"/>
                  </a:lnTo>
                  <a:lnTo>
                    <a:pt x="5233390" y="3048"/>
                  </a:lnTo>
                  <a:lnTo>
                    <a:pt x="5230368" y="3048"/>
                  </a:lnTo>
                  <a:lnTo>
                    <a:pt x="5209019" y="0"/>
                  </a:lnTo>
                  <a:lnTo>
                    <a:pt x="5205971" y="0"/>
                  </a:lnTo>
                  <a:lnTo>
                    <a:pt x="5184648" y="3048"/>
                  </a:lnTo>
                  <a:lnTo>
                    <a:pt x="5181600" y="3048"/>
                  </a:lnTo>
                  <a:lnTo>
                    <a:pt x="5160238" y="9144"/>
                  </a:lnTo>
                  <a:lnTo>
                    <a:pt x="5157190" y="9144"/>
                  </a:lnTo>
                  <a:lnTo>
                    <a:pt x="5157190" y="12204"/>
                  </a:lnTo>
                  <a:lnTo>
                    <a:pt x="5145024" y="15252"/>
                  </a:lnTo>
                  <a:lnTo>
                    <a:pt x="5135867" y="21336"/>
                  </a:lnTo>
                  <a:lnTo>
                    <a:pt x="5135867" y="24384"/>
                  </a:lnTo>
                  <a:lnTo>
                    <a:pt x="5132819" y="24384"/>
                  </a:lnTo>
                  <a:lnTo>
                    <a:pt x="5117579" y="39624"/>
                  </a:lnTo>
                  <a:lnTo>
                    <a:pt x="5114531" y="39624"/>
                  </a:lnTo>
                  <a:lnTo>
                    <a:pt x="5099291" y="57912"/>
                  </a:lnTo>
                  <a:lnTo>
                    <a:pt x="5099291" y="60960"/>
                  </a:lnTo>
                  <a:lnTo>
                    <a:pt x="5090147" y="82296"/>
                  </a:lnTo>
                  <a:lnTo>
                    <a:pt x="5087112" y="82296"/>
                  </a:lnTo>
                  <a:lnTo>
                    <a:pt x="5081003" y="103632"/>
                  </a:lnTo>
                  <a:lnTo>
                    <a:pt x="5081003" y="154520"/>
                  </a:lnTo>
                  <a:lnTo>
                    <a:pt x="4459224" y="585228"/>
                  </a:lnTo>
                  <a:lnTo>
                    <a:pt x="4474451" y="609612"/>
                  </a:lnTo>
                  <a:lnTo>
                    <a:pt x="5091112" y="181533"/>
                  </a:lnTo>
                  <a:lnTo>
                    <a:pt x="5102339" y="201180"/>
                  </a:lnTo>
                  <a:lnTo>
                    <a:pt x="5102339" y="204228"/>
                  </a:lnTo>
                  <a:lnTo>
                    <a:pt x="5120627" y="222516"/>
                  </a:lnTo>
                  <a:lnTo>
                    <a:pt x="5138915" y="237744"/>
                  </a:lnTo>
                  <a:lnTo>
                    <a:pt x="5141963" y="237744"/>
                  </a:lnTo>
                  <a:lnTo>
                    <a:pt x="5160238" y="246888"/>
                  </a:lnTo>
                  <a:lnTo>
                    <a:pt x="5160238" y="249936"/>
                  </a:lnTo>
                  <a:lnTo>
                    <a:pt x="5163286" y="249936"/>
                  </a:lnTo>
                  <a:lnTo>
                    <a:pt x="5184648" y="256032"/>
                  </a:lnTo>
                  <a:lnTo>
                    <a:pt x="5236438" y="256032"/>
                  </a:lnTo>
                  <a:lnTo>
                    <a:pt x="5257800" y="246888"/>
                  </a:lnTo>
                  <a:lnTo>
                    <a:pt x="5260848" y="246888"/>
                  </a:lnTo>
                  <a:lnTo>
                    <a:pt x="5279123" y="234696"/>
                  </a:lnTo>
                  <a:lnTo>
                    <a:pt x="5282171" y="234696"/>
                  </a:lnTo>
                  <a:lnTo>
                    <a:pt x="5289486" y="228600"/>
                  </a:lnTo>
                  <a:lnTo>
                    <a:pt x="5296789" y="222516"/>
                  </a:lnTo>
                  <a:lnTo>
                    <a:pt x="5300472" y="219456"/>
                  </a:lnTo>
                  <a:lnTo>
                    <a:pt x="5300472" y="216408"/>
                  </a:lnTo>
                  <a:lnTo>
                    <a:pt x="5303520" y="216408"/>
                  </a:lnTo>
                  <a:lnTo>
                    <a:pt x="5305539" y="213360"/>
                  </a:lnTo>
                  <a:lnTo>
                    <a:pt x="5315699" y="198120"/>
                  </a:lnTo>
                  <a:lnTo>
                    <a:pt x="5318747" y="198120"/>
                  </a:lnTo>
                  <a:lnTo>
                    <a:pt x="5327891" y="176784"/>
                  </a:lnTo>
                  <a:lnTo>
                    <a:pt x="5327891" y="173736"/>
                  </a:lnTo>
                  <a:lnTo>
                    <a:pt x="5330495" y="164604"/>
                  </a:lnTo>
                  <a:lnTo>
                    <a:pt x="5334000" y="152400"/>
                  </a:lnTo>
                  <a:lnTo>
                    <a:pt x="5334000" y="149352"/>
                  </a:lnTo>
                  <a:lnTo>
                    <a:pt x="5335409" y="139433"/>
                  </a:lnTo>
                  <a:lnTo>
                    <a:pt x="6793852" y="453898"/>
                  </a:lnTo>
                  <a:lnTo>
                    <a:pt x="4343400" y="676656"/>
                  </a:lnTo>
                  <a:lnTo>
                    <a:pt x="4346448" y="704088"/>
                  </a:lnTo>
                  <a:lnTo>
                    <a:pt x="6861048" y="4754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" name="Google Shape;106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461491" y="4962144"/>
              <a:ext cx="243852" cy="2408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7"/>
            <p:cNvSpPr/>
            <p:nvPr/>
          </p:nvSpPr>
          <p:spPr>
            <a:xfrm>
              <a:off x="5711939" y="4648200"/>
              <a:ext cx="1914525" cy="485140"/>
            </a:xfrm>
            <a:custGeom>
              <a:avLst/>
              <a:gdLst/>
              <a:ahLst/>
              <a:cxnLst/>
              <a:rect l="l" t="t" r="r" b="b"/>
              <a:pathLst>
                <a:path w="1914525" h="485139" extrusionOk="0">
                  <a:moveTo>
                    <a:pt x="9143" y="0"/>
                  </a:moveTo>
                  <a:lnTo>
                    <a:pt x="0" y="27431"/>
                  </a:lnTo>
                  <a:lnTo>
                    <a:pt x="1905000" y="484631"/>
                  </a:lnTo>
                  <a:lnTo>
                    <a:pt x="1914156" y="457200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3505200" y="4572000"/>
              <a:ext cx="2212975" cy="485140"/>
            </a:xfrm>
            <a:custGeom>
              <a:avLst/>
              <a:gdLst/>
              <a:ahLst/>
              <a:cxnLst/>
              <a:rect l="l" t="t" r="r" b="b"/>
              <a:pathLst>
                <a:path w="2212975" h="485139" extrusionOk="0">
                  <a:moveTo>
                    <a:pt x="2209800" y="0"/>
                  </a:moveTo>
                  <a:lnTo>
                    <a:pt x="0" y="457200"/>
                  </a:lnTo>
                  <a:lnTo>
                    <a:pt x="3048" y="484631"/>
                  </a:lnTo>
                  <a:lnTo>
                    <a:pt x="2212848" y="27431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9" name="Google Shape;109;p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673339" y="4279392"/>
              <a:ext cx="6644639" cy="15483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7"/>
          <p:cNvSpPr txBox="1"/>
          <p:nvPr/>
        </p:nvSpPr>
        <p:spPr>
          <a:xfrm>
            <a:off x="3507740" y="5345696"/>
            <a:ext cx="88519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Denver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12" name="Google Shape;112;p7"/>
          <p:cNvSpPr txBox="1"/>
          <p:nvPr/>
        </p:nvSpPr>
        <p:spPr>
          <a:xfrm>
            <a:off x="916939" y="6031496"/>
            <a:ext cx="151447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Angeles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6936740" y="5357876"/>
            <a:ext cx="14700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Washington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764540" y="2445816"/>
            <a:ext cx="8472170" cy="279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16534" marR="226441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THERE CAN BE MULTIPLE TELEPHONE LINES  BETWEEN TWO COMPUTERS IN THE NETWORK.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991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Detroit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27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57679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0" name="Google Shape;2160;p55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161" name="Google Shape;2161;p55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62" name="Google Shape;2162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3" name="Google Shape;2163;p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4" name="Google Shape;2164;p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5" name="Google Shape;2165;p55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66" name="Google Shape;2166;p5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7" name="Google Shape;2167;p5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8" name="Google Shape;2168;p5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9" name="Google Shape;2169;p5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0" name="Google Shape;2170;p5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1" name="Google Shape;2171;p55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51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2286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Necessary and sufficient conditions for Euler paths</a:t>
            </a:r>
            <a:endParaRPr/>
          </a:p>
        </p:txBody>
      </p:sp>
      <p:sp>
        <p:nvSpPr>
          <p:cNvPr id="2172" name="Google Shape;2172;p55"/>
          <p:cNvSpPr txBox="1"/>
          <p:nvPr/>
        </p:nvSpPr>
        <p:spPr>
          <a:xfrm>
            <a:off x="691375" y="2462275"/>
            <a:ext cx="7633334" cy="1487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sng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Theorem 2</a:t>
            </a:r>
            <a:r>
              <a:rPr lang="en-US" sz="3200" b="1" i="0" u="sng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32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connected multigraph has an Euler  path but not an Euler cycle if and only if it has  exactly two vertices of odd degree.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7" name="Google Shape;2177;p56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178" name="Google Shape;2178;p56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9" name="Google Shape;2179;p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0" name="Google Shape;2180;p5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1" name="Google Shape;2181;p5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2" name="Google Shape;2182;p56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83" name="Google Shape;2183;p5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4" name="Google Shape;2184;p5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5" name="Google Shape;2185;p5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6" name="Google Shape;2186;p5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7" name="Google Shape;2187;p5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8" name="Google Shape;2188;p56"/>
          <p:cNvSpPr txBox="1">
            <a:spLocks noGrp="1"/>
          </p:cNvSpPr>
          <p:nvPr>
            <p:ph type="title"/>
          </p:nvPr>
        </p:nvSpPr>
        <p:spPr>
          <a:xfrm>
            <a:off x="2760979" y="572516"/>
            <a:ext cx="4538345" cy="5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0">
                <a:solidFill>
                  <a:srgbClr val="FF00FF"/>
                </a:solidFill>
                <a:latin typeface="Lucida Sans"/>
                <a:ea typeface="Lucida Sans"/>
                <a:cs typeface="Lucida Sans"/>
                <a:sym typeface="Lucida Sans"/>
              </a:rPr>
              <a:t>Hamilton paths and cycles</a:t>
            </a:r>
            <a:endParaRPr sz="3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189" name="Google Shape;2189;p56"/>
          <p:cNvSpPr txBox="1"/>
          <p:nvPr/>
        </p:nvSpPr>
        <p:spPr>
          <a:xfrm>
            <a:off x="1072388" y="3760698"/>
            <a:ext cx="131445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90" name="Google Shape;2190;p56"/>
          <p:cNvGrpSpPr/>
          <p:nvPr/>
        </p:nvGrpSpPr>
        <p:grpSpPr>
          <a:xfrm>
            <a:off x="1520939" y="5026152"/>
            <a:ext cx="6181356" cy="856995"/>
            <a:chOff x="1520939" y="5026152"/>
            <a:chExt cx="6181356" cy="856995"/>
          </a:xfrm>
        </p:grpSpPr>
        <p:pic>
          <p:nvPicPr>
            <p:cNvPr id="2191" name="Google Shape;2191;p5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520939" y="5026152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2" name="Google Shape;2192;p5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520939" y="5788152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3" name="Google Shape;2193;p5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425939" y="5788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4" name="Google Shape;2194;p5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511539" y="5407152"/>
              <a:ext cx="85344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5" name="Google Shape;2195;p5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425939" y="5026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6" name="Google Shape;2196;p56"/>
            <p:cNvSpPr/>
            <p:nvPr/>
          </p:nvSpPr>
          <p:spPr>
            <a:xfrm>
              <a:off x="1597139" y="5093207"/>
              <a:ext cx="1831975" cy="789940"/>
            </a:xfrm>
            <a:custGeom>
              <a:avLst/>
              <a:gdLst/>
              <a:ahLst/>
              <a:cxnLst/>
              <a:rect l="l" t="t" r="r" b="b"/>
              <a:pathLst>
                <a:path w="1831975" h="789939" extrusionOk="0">
                  <a:moveTo>
                    <a:pt x="1831860" y="762000"/>
                  </a:moveTo>
                  <a:lnTo>
                    <a:pt x="74980" y="762000"/>
                  </a:lnTo>
                  <a:lnTo>
                    <a:pt x="923544" y="408432"/>
                  </a:lnTo>
                  <a:lnTo>
                    <a:pt x="914400" y="381000"/>
                  </a:lnTo>
                  <a:lnTo>
                    <a:pt x="0" y="762000"/>
                  </a:lnTo>
                  <a:lnTo>
                    <a:pt x="3060" y="771182"/>
                  </a:lnTo>
                  <a:lnTo>
                    <a:pt x="3060" y="789432"/>
                  </a:lnTo>
                  <a:lnTo>
                    <a:pt x="9144" y="789432"/>
                  </a:lnTo>
                  <a:lnTo>
                    <a:pt x="1831860" y="789432"/>
                  </a:lnTo>
                  <a:lnTo>
                    <a:pt x="1831860" y="762000"/>
                  </a:lnTo>
                  <a:close/>
                </a:path>
                <a:path w="1831975" h="789939" extrusionOk="0">
                  <a:moveTo>
                    <a:pt x="1831860" y="0"/>
                  </a:moveTo>
                  <a:lnTo>
                    <a:pt x="9144" y="0"/>
                  </a:lnTo>
                  <a:lnTo>
                    <a:pt x="3060" y="0"/>
                  </a:lnTo>
                  <a:lnTo>
                    <a:pt x="3060" y="18249"/>
                  </a:lnTo>
                  <a:lnTo>
                    <a:pt x="0" y="27432"/>
                  </a:lnTo>
                  <a:lnTo>
                    <a:pt x="914400" y="332232"/>
                  </a:lnTo>
                  <a:lnTo>
                    <a:pt x="923544" y="304800"/>
                  </a:lnTo>
                  <a:lnTo>
                    <a:pt x="91440" y="27432"/>
                  </a:lnTo>
                  <a:lnTo>
                    <a:pt x="1831860" y="27432"/>
                  </a:lnTo>
                  <a:lnTo>
                    <a:pt x="183186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56"/>
            <p:cNvSpPr/>
            <p:nvPr/>
          </p:nvSpPr>
          <p:spPr>
            <a:xfrm>
              <a:off x="2590800" y="5102351"/>
              <a:ext cx="841375" cy="771525"/>
            </a:xfrm>
            <a:custGeom>
              <a:avLst/>
              <a:gdLst/>
              <a:ahLst/>
              <a:cxnLst/>
              <a:rect l="l" t="t" r="r" b="b"/>
              <a:pathLst>
                <a:path w="841375" h="771525" extrusionOk="0">
                  <a:moveTo>
                    <a:pt x="841248" y="762000"/>
                  </a:moveTo>
                  <a:lnTo>
                    <a:pt x="3035" y="381000"/>
                  </a:lnTo>
                  <a:lnTo>
                    <a:pt x="0" y="390144"/>
                  </a:lnTo>
                  <a:lnTo>
                    <a:pt x="838200" y="771144"/>
                  </a:lnTo>
                  <a:lnTo>
                    <a:pt x="841248" y="762000"/>
                  </a:lnTo>
                  <a:close/>
                </a:path>
                <a:path w="841375" h="771525" extrusionOk="0">
                  <a:moveTo>
                    <a:pt x="841248" y="9144"/>
                  </a:moveTo>
                  <a:lnTo>
                    <a:pt x="838200" y="0"/>
                  </a:lnTo>
                  <a:lnTo>
                    <a:pt x="0" y="304800"/>
                  </a:lnTo>
                  <a:lnTo>
                    <a:pt x="3035" y="313944"/>
                  </a:lnTo>
                  <a:lnTo>
                    <a:pt x="841248" y="9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56"/>
            <p:cNvSpPr/>
            <p:nvPr/>
          </p:nvSpPr>
          <p:spPr>
            <a:xfrm>
              <a:off x="3416795" y="5105400"/>
              <a:ext cx="27940" cy="762000"/>
            </a:xfrm>
            <a:custGeom>
              <a:avLst/>
              <a:gdLst/>
              <a:ahLst/>
              <a:cxnLst/>
              <a:rect l="l" t="t" r="r" b="b"/>
              <a:pathLst>
                <a:path w="27939" h="762000" extrusionOk="0">
                  <a:moveTo>
                    <a:pt x="27432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27432" y="76200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99" name="Google Shape;2199;p5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711939" y="5026152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0" name="Google Shape;2200;p5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711939" y="5788152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1" name="Google Shape;2201;p5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616939" y="5788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2" name="Google Shape;2202;p5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702539" y="5407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3" name="Google Shape;2203;p5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616939" y="5026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4" name="Google Shape;2204;p56"/>
            <p:cNvSpPr/>
            <p:nvPr/>
          </p:nvSpPr>
          <p:spPr>
            <a:xfrm>
              <a:off x="5791200" y="5102351"/>
              <a:ext cx="1831975" cy="771525"/>
            </a:xfrm>
            <a:custGeom>
              <a:avLst/>
              <a:gdLst/>
              <a:ahLst/>
              <a:cxnLst/>
              <a:rect l="l" t="t" r="r" b="b"/>
              <a:pathLst>
                <a:path w="1831975" h="771525" extrusionOk="0">
                  <a:moveTo>
                    <a:pt x="917448" y="304800"/>
                  </a:moveTo>
                  <a:lnTo>
                    <a:pt x="3048" y="0"/>
                  </a:lnTo>
                  <a:lnTo>
                    <a:pt x="0" y="9144"/>
                  </a:lnTo>
                  <a:lnTo>
                    <a:pt x="914400" y="313944"/>
                  </a:lnTo>
                  <a:lnTo>
                    <a:pt x="917448" y="304800"/>
                  </a:lnTo>
                  <a:close/>
                </a:path>
                <a:path w="1831975" h="771525" extrusionOk="0">
                  <a:moveTo>
                    <a:pt x="1831848" y="762000"/>
                  </a:moveTo>
                  <a:lnTo>
                    <a:pt x="993648" y="381000"/>
                  </a:lnTo>
                  <a:lnTo>
                    <a:pt x="990600" y="390144"/>
                  </a:lnTo>
                  <a:lnTo>
                    <a:pt x="1808708" y="762012"/>
                  </a:lnTo>
                  <a:lnTo>
                    <a:pt x="24955" y="762012"/>
                  </a:lnTo>
                  <a:lnTo>
                    <a:pt x="917448" y="390144"/>
                  </a:lnTo>
                  <a:lnTo>
                    <a:pt x="914400" y="381000"/>
                  </a:lnTo>
                  <a:lnTo>
                    <a:pt x="0" y="762000"/>
                  </a:lnTo>
                  <a:lnTo>
                    <a:pt x="0" y="771144"/>
                  </a:lnTo>
                  <a:lnTo>
                    <a:pt x="3048" y="771144"/>
                  </a:lnTo>
                  <a:lnTo>
                    <a:pt x="1828800" y="771144"/>
                  </a:lnTo>
                  <a:lnTo>
                    <a:pt x="1831848" y="762000"/>
                  </a:lnTo>
                  <a:close/>
                </a:path>
                <a:path w="1831975" h="771525" extrusionOk="0">
                  <a:moveTo>
                    <a:pt x="1831848" y="9144"/>
                  </a:moveTo>
                  <a:lnTo>
                    <a:pt x="1828800" y="0"/>
                  </a:lnTo>
                  <a:lnTo>
                    <a:pt x="990600" y="304800"/>
                  </a:lnTo>
                  <a:lnTo>
                    <a:pt x="993648" y="313944"/>
                  </a:lnTo>
                  <a:lnTo>
                    <a:pt x="1831848" y="9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5" name="Google Shape;2205;p56"/>
          <p:cNvSpPr txBox="1"/>
          <p:nvPr/>
        </p:nvSpPr>
        <p:spPr>
          <a:xfrm>
            <a:off x="691387" y="1474711"/>
            <a:ext cx="8322945" cy="145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Hamilton cycle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visits every vertex of the graph exactly once before  returning, as the last step, to the starting	vertex.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82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Hamilton path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visits every vertex of the graph exactly once.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0" name="Google Shape;2210;p57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211" name="Google Shape;2211;p57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2" name="Google Shape;2212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3" name="Google Shape;2213;p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4" name="Google Shape;2214;p5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5" name="Google Shape;2215;p57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6" name="Google Shape;2216;p5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7" name="Google Shape;2217;p5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8" name="Google Shape;2218;p5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9" name="Google Shape;2219;p5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0" name="Google Shape;2220;p5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1" name="Google Shape;2221;p57"/>
          <p:cNvSpPr txBox="1">
            <a:spLocks noGrp="1"/>
          </p:cNvSpPr>
          <p:nvPr>
            <p:ph type="title"/>
          </p:nvPr>
        </p:nvSpPr>
        <p:spPr>
          <a:xfrm>
            <a:off x="903249" y="572516"/>
            <a:ext cx="6987133" cy="5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0">
                <a:solidFill>
                  <a:srgbClr val="FF00FF"/>
                </a:solidFill>
                <a:latin typeface="Lucida Sans"/>
                <a:ea typeface="Lucida Sans"/>
                <a:cs typeface="Lucida Sans"/>
                <a:sym typeface="Lucida Sans"/>
              </a:rPr>
              <a:t>Hamilton paths and cycles (cont.)</a:t>
            </a:r>
            <a:endParaRPr sz="3200"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222" name="Google Shape;2222;p57"/>
          <p:cNvGrpSpPr/>
          <p:nvPr/>
        </p:nvGrpSpPr>
        <p:grpSpPr>
          <a:xfrm>
            <a:off x="1520939" y="5788152"/>
            <a:ext cx="1990356" cy="856996"/>
            <a:chOff x="1520939" y="5788152"/>
            <a:chExt cx="1990356" cy="856996"/>
          </a:xfrm>
        </p:grpSpPr>
        <p:pic>
          <p:nvPicPr>
            <p:cNvPr id="2223" name="Google Shape;2223;p5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520939" y="5788152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4" name="Google Shape;2224;p5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520939" y="6550152"/>
              <a:ext cx="85343" cy="85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5" name="Google Shape;2225;p5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425939" y="6550152"/>
              <a:ext cx="85356" cy="85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6" name="Google Shape;2226;p57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511539" y="6169152"/>
              <a:ext cx="85344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7" name="Google Shape;2227;p57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425939" y="5788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8" name="Google Shape;2228;p57"/>
            <p:cNvSpPr/>
            <p:nvPr/>
          </p:nvSpPr>
          <p:spPr>
            <a:xfrm>
              <a:off x="1597139" y="5855208"/>
              <a:ext cx="1831975" cy="789940"/>
            </a:xfrm>
            <a:custGeom>
              <a:avLst/>
              <a:gdLst/>
              <a:ahLst/>
              <a:cxnLst/>
              <a:rect l="l" t="t" r="r" b="b"/>
              <a:pathLst>
                <a:path w="1831975" h="789940" extrusionOk="0">
                  <a:moveTo>
                    <a:pt x="1831860" y="762012"/>
                  </a:moveTo>
                  <a:lnTo>
                    <a:pt x="74942" y="762012"/>
                  </a:lnTo>
                  <a:lnTo>
                    <a:pt x="923544" y="408432"/>
                  </a:lnTo>
                  <a:lnTo>
                    <a:pt x="914400" y="381000"/>
                  </a:lnTo>
                  <a:lnTo>
                    <a:pt x="0" y="762000"/>
                  </a:lnTo>
                  <a:lnTo>
                    <a:pt x="3060" y="771182"/>
                  </a:lnTo>
                  <a:lnTo>
                    <a:pt x="3060" y="789432"/>
                  </a:lnTo>
                  <a:lnTo>
                    <a:pt x="9144" y="789432"/>
                  </a:lnTo>
                  <a:lnTo>
                    <a:pt x="1831860" y="789432"/>
                  </a:lnTo>
                  <a:lnTo>
                    <a:pt x="1831860" y="762012"/>
                  </a:lnTo>
                  <a:close/>
                </a:path>
                <a:path w="1831975" h="789940" extrusionOk="0">
                  <a:moveTo>
                    <a:pt x="1831860" y="0"/>
                  </a:moveTo>
                  <a:lnTo>
                    <a:pt x="9144" y="0"/>
                  </a:lnTo>
                  <a:lnTo>
                    <a:pt x="3060" y="0"/>
                  </a:lnTo>
                  <a:lnTo>
                    <a:pt x="3060" y="18249"/>
                  </a:lnTo>
                  <a:lnTo>
                    <a:pt x="0" y="27432"/>
                  </a:lnTo>
                  <a:lnTo>
                    <a:pt x="914400" y="332232"/>
                  </a:lnTo>
                  <a:lnTo>
                    <a:pt x="923544" y="304800"/>
                  </a:lnTo>
                  <a:lnTo>
                    <a:pt x="91440" y="27432"/>
                  </a:lnTo>
                  <a:lnTo>
                    <a:pt x="1831860" y="27432"/>
                  </a:lnTo>
                  <a:lnTo>
                    <a:pt x="183186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57"/>
            <p:cNvSpPr/>
            <p:nvPr/>
          </p:nvSpPr>
          <p:spPr>
            <a:xfrm>
              <a:off x="2590800" y="5864352"/>
              <a:ext cx="841375" cy="771525"/>
            </a:xfrm>
            <a:custGeom>
              <a:avLst/>
              <a:gdLst/>
              <a:ahLst/>
              <a:cxnLst/>
              <a:rect l="l" t="t" r="r" b="b"/>
              <a:pathLst>
                <a:path w="841375" h="771525" extrusionOk="0">
                  <a:moveTo>
                    <a:pt x="841248" y="762000"/>
                  </a:moveTo>
                  <a:lnTo>
                    <a:pt x="3035" y="381000"/>
                  </a:lnTo>
                  <a:lnTo>
                    <a:pt x="0" y="390144"/>
                  </a:lnTo>
                  <a:lnTo>
                    <a:pt x="838200" y="771156"/>
                  </a:lnTo>
                  <a:lnTo>
                    <a:pt x="841248" y="762000"/>
                  </a:lnTo>
                  <a:close/>
                </a:path>
                <a:path w="841375" h="771525" extrusionOk="0">
                  <a:moveTo>
                    <a:pt x="841248" y="9144"/>
                  </a:moveTo>
                  <a:lnTo>
                    <a:pt x="838200" y="0"/>
                  </a:lnTo>
                  <a:lnTo>
                    <a:pt x="0" y="304800"/>
                  </a:lnTo>
                  <a:lnTo>
                    <a:pt x="3035" y="313944"/>
                  </a:lnTo>
                  <a:lnTo>
                    <a:pt x="841248" y="9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57"/>
            <p:cNvSpPr/>
            <p:nvPr/>
          </p:nvSpPr>
          <p:spPr>
            <a:xfrm>
              <a:off x="3416795" y="5867400"/>
              <a:ext cx="27940" cy="762000"/>
            </a:xfrm>
            <a:custGeom>
              <a:avLst/>
              <a:gdLst/>
              <a:ahLst/>
              <a:cxnLst/>
              <a:rect l="l" t="t" r="r" b="b"/>
              <a:pathLst>
                <a:path w="27939" h="762000" extrusionOk="0">
                  <a:moveTo>
                    <a:pt x="27432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27432" y="76200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1" name="Google Shape;2231;p57"/>
          <p:cNvSpPr txBox="1"/>
          <p:nvPr/>
        </p:nvSpPr>
        <p:spPr>
          <a:xfrm>
            <a:off x="538861" y="1246136"/>
            <a:ext cx="8557260" cy="426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9969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property is known to efficiently verify existence of a Hamilton  cycle/path for general graphs.	Moreover, the problem is known to be  as difficult as the TSP (find the shortest H. cycle through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cities).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Dirac’s Theorem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If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simple graph with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≥ 3 vertices such that  the degree of every vertex is at least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/2, then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a Hamilton cycle.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Ore’s Theorem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If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simple graph with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≥ 3 vertices such that  the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deg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≥	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every pair of nonadjacent vertices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 then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a Hamilton cycle.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219075" lvl="0" indent="0" algn="l" rtl="0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Ore’s condition is more general than Dirac’s but neither is necessary  for existence of a Hamilton cycle.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6" name="Google Shape;2236;p58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237" name="Google Shape;2237;p58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38" name="Google Shape;2238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9" name="Google Shape;2239;p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0" name="Google Shape;2240;p5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1" name="Google Shape;2241;p58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42" name="Google Shape;2242;p5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3" name="Google Shape;2243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4" name="Google Shape;2244;p5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5" name="Google Shape;2245;p5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6" name="Google Shape;2246;p5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7" name="Google Shape;2247;p58"/>
          <p:cNvSpPr txBox="1">
            <a:spLocks noGrp="1"/>
          </p:cNvSpPr>
          <p:nvPr>
            <p:ph type="title"/>
          </p:nvPr>
        </p:nvSpPr>
        <p:spPr>
          <a:xfrm>
            <a:off x="3379725" y="944375"/>
            <a:ext cx="401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 dirty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Planar graphs</a:t>
            </a:r>
            <a:endParaRPr sz="4400" dirty="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248" name="Google Shape;2248;p58"/>
          <p:cNvSpPr txBox="1"/>
          <p:nvPr/>
        </p:nvSpPr>
        <p:spPr>
          <a:xfrm>
            <a:off x="996187" y="1962391"/>
            <a:ext cx="8080755" cy="2165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3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1238"/>
              <a:buFont typeface="Noto Sans Symbols"/>
              <a:buChar char="■"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 graph is </a:t>
            </a:r>
            <a:r>
              <a:rPr lang="en-US" sz="3200" b="0" i="1" u="sng" strike="noStrike" cap="none" dirty="0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planar</a:t>
            </a:r>
            <a:r>
              <a:rPr lang="en-US" sz="3200" b="0" i="1" u="none" strike="noStrike" cap="none" dirty="0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if it can be drawn in the  plane without any edges crossing</a:t>
            </a:r>
            <a:endParaRPr dirty="0"/>
          </a:p>
          <a:p>
            <a:pPr marL="356870" marR="5080" lvl="0" indent="-266192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1238"/>
              <a:buFont typeface="Noto Sans Symbols"/>
              <a:buNone/>
            </a:pPr>
            <a:endParaRPr sz="4800" b="0" i="0" u="none" strike="noStrike" cap="none" dirty="0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5080" lvl="0" indent="-344805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1238"/>
              <a:buFont typeface="Noto Sans Symbols"/>
              <a:buChar char="■"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 graph that is so drawn in the plane is a </a:t>
            </a:r>
            <a:r>
              <a:rPr lang="en-US" sz="3200" b="0" i="0" u="none" strike="noStrike" cap="none" dirty="0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  <a:t>plane graph.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249" name="Google Shape;2249;p58"/>
          <p:cNvGrpSpPr/>
          <p:nvPr/>
        </p:nvGrpSpPr>
        <p:grpSpPr>
          <a:xfrm>
            <a:off x="3886200" y="4511040"/>
            <a:ext cx="3200400" cy="2743200"/>
            <a:chOff x="3886200" y="3474720"/>
            <a:chExt cx="3200400" cy="2743200"/>
          </a:xfrm>
        </p:grpSpPr>
        <p:grpSp>
          <p:nvGrpSpPr>
            <p:cNvPr id="2250" name="Google Shape;2250;p58"/>
            <p:cNvGrpSpPr/>
            <p:nvPr/>
          </p:nvGrpSpPr>
          <p:grpSpPr>
            <a:xfrm>
              <a:off x="3886200" y="3474720"/>
              <a:ext cx="3200400" cy="2743200"/>
              <a:chOff x="3886200" y="3474720"/>
              <a:chExt cx="3200400" cy="2743200"/>
            </a:xfrm>
          </p:grpSpPr>
          <p:sp>
            <p:nvSpPr>
              <p:cNvPr id="2251" name="Google Shape;2251;p58"/>
              <p:cNvSpPr/>
              <p:nvPr/>
            </p:nvSpPr>
            <p:spPr>
              <a:xfrm>
                <a:off x="3886200" y="3474720"/>
                <a:ext cx="3200400" cy="2743200"/>
              </a:xfrm>
              <a:custGeom>
                <a:avLst/>
                <a:gdLst/>
                <a:ahLst/>
                <a:cxnLst/>
                <a:rect l="l" t="t" r="r" b="b"/>
                <a:pathLst>
                  <a:path w="3200400" h="2743200" extrusionOk="0">
                    <a:moveTo>
                      <a:pt x="3200400" y="0"/>
                    </a:moveTo>
                    <a:lnTo>
                      <a:pt x="0" y="0"/>
                    </a:lnTo>
                    <a:lnTo>
                      <a:pt x="0" y="2743199"/>
                    </a:lnTo>
                    <a:lnTo>
                      <a:pt x="3200400" y="2743199"/>
                    </a:lnTo>
                    <a:lnTo>
                      <a:pt x="3200400" y="0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252" name="Google Shape;2252;p58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4483595" y="3916680"/>
                <a:ext cx="1932432" cy="17068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53" name="Google Shape;2253;p58"/>
            <p:cNvSpPr txBox="1"/>
            <p:nvPr/>
          </p:nvSpPr>
          <p:spPr>
            <a:xfrm>
              <a:off x="4742675" y="3730269"/>
              <a:ext cx="32385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000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4" name="Google Shape;2254;p58"/>
            <p:cNvSpPr txBox="1"/>
            <p:nvPr/>
          </p:nvSpPr>
          <p:spPr>
            <a:xfrm>
              <a:off x="6038075" y="3730269"/>
              <a:ext cx="32385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001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5" name="Google Shape;2255;p58"/>
            <p:cNvSpPr txBox="1"/>
            <p:nvPr/>
          </p:nvSpPr>
          <p:spPr>
            <a:xfrm>
              <a:off x="4209275" y="4111269"/>
              <a:ext cx="32385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010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6" name="Google Shape;2256;p58"/>
            <p:cNvSpPr txBox="1"/>
            <p:nvPr/>
          </p:nvSpPr>
          <p:spPr>
            <a:xfrm>
              <a:off x="5047475" y="5178069"/>
              <a:ext cx="32385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100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7" name="Google Shape;2257;p58"/>
            <p:cNvSpPr txBox="1"/>
            <p:nvPr/>
          </p:nvSpPr>
          <p:spPr>
            <a:xfrm>
              <a:off x="4514075" y="5559069"/>
              <a:ext cx="31750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110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8" name="Google Shape;2258;p58"/>
            <p:cNvSpPr txBox="1"/>
            <p:nvPr/>
          </p:nvSpPr>
          <p:spPr>
            <a:xfrm>
              <a:off x="5504675" y="4111269"/>
              <a:ext cx="311785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011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9" name="Google Shape;2259;p58"/>
            <p:cNvSpPr txBox="1"/>
            <p:nvPr/>
          </p:nvSpPr>
          <p:spPr>
            <a:xfrm>
              <a:off x="5809475" y="5559069"/>
              <a:ext cx="305435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111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60" name="Google Shape;2260;p58"/>
            <p:cNvSpPr txBox="1"/>
            <p:nvPr/>
          </p:nvSpPr>
          <p:spPr>
            <a:xfrm>
              <a:off x="6403822" y="5162842"/>
              <a:ext cx="32385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101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61" name="Google Shape;2261;p58"/>
            <p:cNvSpPr txBox="1"/>
            <p:nvPr/>
          </p:nvSpPr>
          <p:spPr>
            <a:xfrm>
              <a:off x="3955262" y="4797082"/>
              <a:ext cx="385445" cy="391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33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</a:t>
              </a:r>
              <a:r>
                <a:rPr lang="en-US" sz="2400" b="0" i="0" u="none" strike="noStrike" cap="none" baseline="-25000">
                  <a:solidFill>
                    <a:srgbClr val="0033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2400" b="0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262" name="Google Shape;2262;p58"/>
          <p:cNvGrpSpPr/>
          <p:nvPr/>
        </p:nvGrpSpPr>
        <p:grpSpPr>
          <a:xfrm>
            <a:off x="912870" y="5322340"/>
            <a:ext cx="2133600" cy="1524000"/>
            <a:chOff x="838200" y="4038600"/>
            <a:chExt cx="2133600" cy="1524000"/>
          </a:xfrm>
        </p:grpSpPr>
        <p:grpSp>
          <p:nvGrpSpPr>
            <p:cNvPr id="2263" name="Google Shape;2263;p58"/>
            <p:cNvGrpSpPr/>
            <p:nvPr/>
          </p:nvGrpSpPr>
          <p:grpSpPr>
            <a:xfrm>
              <a:off x="838200" y="4038600"/>
              <a:ext cx="2133600" cy="1524000"/>
              <a:chOff x="838200" y="4038600"/>
              <a:chExt cx="2133600" cy="1524000"/>
            </a:xfrm>
          </p:grpSpPr>
          <p:sp>
            <p:nvSpPr>
              <p:cNvPr id="2264" name="Google Shape;2264;p58"/>
              <p:cNvSpPr/>
              <p:nvPr/>
            </p:nvSpPr>
            <p:spPr>
              <a:xfrm>
                <a:off x="838200" y="4038600"/>
                <a:ext cx="2133600" cy="1524000"/>
              </a:xfrm>
              <a:custGeom>
                <a:avLst/>
                <a:gdLst/>
                <a:ahLst/>
                <a:cxnLst/>
                <a:rect l="l" t="t" r="r" b="b"/>
                <a:pathLst>
                  <a:path w="2133600" h="1524000" extrusionOk="0">
                    <a:moveTo>
                      <a:pt x="2133600" y="0"/>
                    </a:moveTo>
                    <a:lnTo>
                      <a:pt x="0" y="0"/>
                    </a:lnTo>
                    <a:lnTo>
                      <a:pt x="0" y="1524000"/>
                    </a:lnTo>
                    <a:lnTo>
                      <a:pt x="2133600" y="1524000"/>
                    </a:lnTo>
                    <a:lnTo>
                      <a:pt x="2133600" y="0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265" name="Google Shape;2265;p58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1511795" y="4297679"/>
                <a:ext cx="941832" cy="8686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66" name="Google Shape;2266;p58"/>
            <p:cNvSpPr txBox="1"/>
            <p:nvPr/>
          </p:nvSpPr>
          <p:spPr>
            <a:xfrm>
              <a:off x="838200" y="4038600"/>
              <a:ext cx="2133600" cy="15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0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50"/>
                <a:buFont typeface="Arial"/>
                <a:buNone/>
              </a:pPr>
              <a:endParaRPr sz="31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93980" marR="0" lvl="0" indent="0" algn="l" rtl="0">
                <a:lnSpc>
                  <a:spcPct val="100000"/>
                </a:lnSpc>
                <a:spcBef>
                  <a:spcPts val="5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3333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3333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2400" b="0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267" name="Google Shape;2267;p58"/>
          <p:cNvGrpSpPr/>
          <p:nvPr/>
        </p:nvGrpSpPr>
        <p:grpSpPr>
          <a:xfrm>
            <a:off x="7467600" y="5273040"/>
            <a:ext cx="1981200" cy="1828800"/>
            <a:chOff x="7467600" y="3931920"/>
            <a:chExt cx="1981200" cy="1828800"/>
          </a:xfrm>
        </p:grpSpPr>
        <p:sp>
          <p:nvSpPr>
            <p:cNvPr id="2268" name="Google Shape;2268;p58"/>
            <p:cNvSpPr/>
            <p:nvPr/>
          </p:nvSpPr>
          <p:spPr>
            <a:xfrm>
              <a:off x="7467600" y="3931920"/>
              <a:ext cx="1981200" cy="1828800"/>
            </a:xfrm>
            <a:custGeom>
              <a:avLst/>
              <a:gdLst/>
              <a:ahLst/>
              <a:cxnLst/>
              <a:rect l="l" t="t" r="r" b="b"/>
              <a:pathLst>
                <a:path w="1981200" h="1828800" extrusionOk="0">
                  <a:moveTo>
                    <a:pt x="1981200" y="0"/>
                  </a:moveTo>
                  <a:lnTo>
                    <a:pt x="0" y="0"/>
                  </a:lnTo>
                  <a:lnTo>
                    <a:pt x="0" y="1828799"/>
                  </a:lnTo>
                  <a:lnTo>
                    <a:pt x="1981200" y="1828799"/>
                  </a:lnTo>
                  <a:lnTo>
                    <a:pt x="1981200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69" name="Google Shape;2269;p58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064995" y="4145280"/>
              <a:ext cx="941831" cy="10210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0" name="Google Shape;2270;p58"/>
          <p:cNvSpPr txBox="1"/>
          <p:nvPr/>
        </p:nvSpPr>
        <p:spPr>
          <a:xfrm>
            <a:off x="8923019" y="6954224"/>
            <a:ext cx="247015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83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34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CCFF99"/>
                </a:solidFill>
              </a:rPr>
              <a:t>Plane graphs</a:t>
            </a:r>
            <a:endParaRPr/>
          </a:p>
        </p:txBody>
      </p:sp>
      <p:grpSp>
        <p:nvGrpSpPr>
          <p:cNvPr id="2276" name="Google Shape;2276;p34"/>
          <p:cNvGrpSpPr/>
          <p:nvPr/>
        </p:nvGrpSpPr>
        <p:grpSpPr>
          <a:xfrm>
            <a:off x="539750" y="3357563"/>
            <a:ext cx="2159000" cy="1998662"/>
            <a:chOff x="419" y="2250"/>
            <a:chExt cx="1360" cy="1259"/>
          </a:xfrm>
        </p:grpSpPr>
        <p:cxnSp>
          <p:nvCxnSpPr>
            <p:cNvPr id="2277" name="Google Shape;2277;p34"/>
            <p:cNvCxnSpPr/>
            <p:nvPr/>
          </p:nvCxnSpPr>
          <p:spPr>
            <a:xfrm flipH="1">
              <a:off x="476" y="2568"/>
              <a:ext cx="12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78" name="Google Shape;2278;p34"/>
            <p:cNvSpPr/>
            <p:nvPr/>
          </p:nvSpPr>
          <p:spPr>
            <a:xfrm>
              <a:off x="1700" y="2523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279" name="Google Shape;2279;p34"/>
            <p:cNvCxnSpPr/>
            <p:nvPr/>
          </p:nvCxnSpPr>
          <p:spPr>
            <a:xfrm flipH="1">
              <a:off x="521" y="2296"/>
              <a:ext cx="590" cy="27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80" name="Google Shape;2280;p34"/>
            <p:cNvSpPr/>
            <p:nvPr/>
          </p:nvSpPr>
          <p:spPr>
            <a:xfrm>
              <a:off x="1700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281" name="Google Shape;2281;p34"/>
            <p:cNvSpPr/>
            <p:nvPr/>
          </p:nvSpPr>
          <p:spPr>
            <a:xfrm>
              <a:off x="1065" y="343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282" name="Google Shape;2282;p34"/>
            <p:cNvCxnSpPr/>
            <p:nvPr/>
          </p:nvCxnSpPr>
          <p:spPr>
            <a:xfrm rot="10800000">
              <a:off x="521" y="2931"/>
              <a:ext cx="1225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3" name="Google Shape;2283;p34"/>
            <p:cNvCxnSpPr/>
            <p:nvPr/>
          </p:nvCxnSpPr>
          <p:spPr>
            <a:xfrm>
              <a:off x="1111" y="2296"/>
              <a:ext cx="635" cy="27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84" name="Google Shape;2284;p34"/>
            <p:cNvSpPr/>
            <p:nvPr/>
          </p:nvSpPr>
          <p:spPr>
            <a:xfrm>
              <a:off x="430" y="2523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285" name="Google Shape;2285;p34"/>
            <p:cNvSpPr/>
            <p:nvPr/>
          </p:nvSpPr>
          <p:spPr>
            <a:xfrm>
              <a:off x="1065" y="225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286" name="Google Shape;2286;p34"/>
            <p:cNvSpPr/>
            <p:nvPr/>
          </p:nvSpPr>
          <p:spPr>
            <a:xfrm>
              <a:off x="430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287" name="Google Shape;2287;p34"/>
            <p:cNvSpPr/>
            <p:nvPr/>
          </p:nvSpPr>
          <p:spPr>
            <a:xfrm>
              <a:off x="419" y="324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288" name="Google Shape;2288;p34"/>
            <p:cNvCxnSpPr/>
            <p:nvPr/>
          </p:nvCxnSpPr>
          <p:spPr>
            <a:xfrm>
              <a:off x="1746" y="2568"/>
              <a:ext cx="0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9" name="Google Shape;2289;p34"/>
            <p:cNvCxnSpPr/>
            <p:nvPr/>
          </p:nvCxnSpPr>
          <p:spPr>
            <a:xfrm>
              <a:off x="430" y="3294"/>
              <a:ext cx="681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0" name="Google Shape;2290;p34"/>
            <p:cNvCxnSpPr/>
            <p:nvPr/>
          </p:nvCxnSpPr>
          <p:spPr>
            <a:xfrm flipH="1">
              <a:off x="1065" y="3294"/>
              <a:ext cx="681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1" name="Google Shape;2291;p34"/>
            <p:cNvCxnSpPr/>
            <p:nvPr/>
          </p:nvCxnSpPr>
          <p:spPr>
            <a:xfrm>
              <a:off x="1746" y="2568"/>
              <a:ext cx="0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92" name="Google Shape;2292;p34"/>
            <p:cNvSpPr/>
            <p:nvPr/>
          </p:nvSpPr>
          <p:spPr>
            <a:xfrm>
              <a:off x="1700" y="324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293" name="Google Shape;2293;p34"/>
            <p:cNvCxnSpPr/>
            <p:nvPr/>
          </p:nvCxnSpPr>
          <p:spPr>
            <a:xfrm>
              <a:off x="476" y="2568"/>
              <a:ext cx="635" cy="90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4" name="Google Shape;2294;p34"/>
            <p:cNvCxnSpPr/>
            <p:nvPr/>
          </p:nvCxnSpPr>
          <p:spPr>
            <a:xfrm>
              <a:off x="1111" y="2296"/>
              <a:ext cx="635" cy="99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95" name="Google Shape;2295;p34"/>
          <p:cNvSpPr/>
          <p:nvPr/>
        </p:nvSpPr>
        <p:spPr>
          <a:xfrm>
            <a:off x="395288" y="5589588"/>
            <a:ext cx="2568575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(a) planar, </a:t>
            </a:r>
            <a:b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not a plane graph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296" name="Google Shape;2296;p34"/>
          <p:cNvGrpSpPr/>
          <p:nvPr/>
        </p:nvGrpSpPr>
        <p:grpSpPr>
          <a:xfrm>
            <a:off x="3179763" y="3165475"/>
            <a:ext cx="2940050" cy="2190750"/>
            <a:chOff x="2003" y="1994"/>
            <a:chExt cx="1852" cy="1380"/>
          </a:xfrm>
        </p:grpSpPr>
        <p:cxnSp>
          <p:nvCxnSpPr>
            <p:cNvPr id="2297" name="Google Shape;2297;p34"/>
            <p:cNvCxnSpPr/>
            <p:nvPr/>
          </p:nvCxnSpPr>
          <p:spPr>
            <a:xfrm flipH="1">
              <a:off x="2393" y="2433"/>
              <a:ext cx="12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98" name="Google Shape;2298;p34"/>
            <p:cNvSpPr/>
            <p:nvPr/>
          </p:nvSpPr>
          <p:spPr>
            <a:xfrm>
              <a:off x="3617" y="238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299" name="Google Shape;2299;p34"/>
            <p:cNvCxnSpPr/>
            <p:nvPr/>
          </p:nvCxnSpPr>
          <p:spPr>
            <a:xfrm flipH="1">
              <a:off x="2438" y="2161"/>
              <a:ext cx="590" cy="27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00" name="Google Shape;2300;p34"/>
            <p:cNvSpPr/>
            <p:nvPr/>
          </p:nvSpPr>
          <p:spPr>
            <a:xfrm>
              <a:off x="3617" y="275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01" name="Google Shape;2301;p34"/>
            <p:cNvSpPr/>
            <p:nvPr/>
          </p:nvSpPr>
          <p:spPr>
            <a:xfrm>
              <a:off x="2982" y="329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02" name="Google Shape;2302;p34"/>
            <p:cNvCxnSpPr/>
            <p:nvPr/>
          </p:nvCxnSpPr>
          <p:spPr>
            <a:xfrm rot="10800000">
              <a:off x="2438" y="2796"/>
              <a:ext cx="1225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3" name="Google Shape;2303;p34"/>
            <p:cNvCxnSpPr/>
            <p:nvPr/>
          </p:nvCxnSpPr>
          <p:spPr>
            <a:xfrm>
              <a:off x="3028" y="2161"/>
              <a:ext cx="635" cy="27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04" name="Google Shape;2304;p34"/>
            <p:cNvSpPr/>
            <p:nvPr/>
          </p:nvSpPr>
          <p:spPr>
            <a:xfrm>
              <a:off x="2347" y="238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05" name="Google Shape;2305;p34"/>
            <p:cNvSpPr/>
            <p:nvPr/>
          </p:nvSpPr>
          <p:spPr>
            <a:xfrm>
              <a:off x="2982" y="211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06" name="Google Shape;2306;p34"/>
            <p:cNvSpPr/>
            <p:nvPr/>
          </p:nvSpPr>
          <p:spPr>
            <a:xfrm>
              <a:off x="2347" y="275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07" name="Google Shape;2307;p34"/>
            <p:cNvSpPr/>
            <p:nvPr/>
          </p:nvSpPr>
          <p:spPr>
            <a:xfrm>
              <a:off x="2336" y="3113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08" name="Google Shape;2308;p34"/>
            <p:cNvCxnSpPr/>
            <p:nvPr/>
          </p:nvCxnSpPr>
          <p:spPr>
            <a:xfrm>
              <a:off x="3663" y="2433"/>
              <a:ext cx="0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9" name="Google Shape;2309;p34"/>
            <p:cNvCxnSpPr/>
            <p:nvPr/>
          </p:nvCxnSpPr>
          <p:spPr>
            <a:xfrm>
              <a:off x="2347" y="3159"/>
              <a:ext cx="681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0" name="Google Shape;2310;p34"/>
            <p:cNvCxnSpPr/>
            <p:nvPr/>
          </p:nvCxnSpPr>
          <p:spPr>
            <a:xfrm flipH="1">
              <a:off x="2982" y="3159"/>
              <a:ext cx="681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1" name="Google Shape;2311;p34"/>
            <p:cNvCxnSpPr/>
            <p:nvPr/>
          </p:nvCxnSpPr>
          <p:spPr>
            <a:xfrm>
              <a:off x="3663" y="2433"/>
              <a:ext cx="0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2" name="Google Shape;2312;p34"/>
            <p:cNvSpPr/>
            <p:nvPr/>
          </p:nvSpPr>
          <p:spPr>
            <a:xfrm>
              <a:off x="3617" y="3113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13" name="Google Shape;2313;p34"/>
            <p:cNvSpPr/>
            <p:nvPr/>
          </p:nvSpPr>
          <p:spPr>
            <a:xfrm>
              <a:off x="3016" y="1994"/>
              <a:ext cx="839" cy="1164"/>
            </a:xfrm>
            <a:custGeom>
              <a:avLst/>
              <a:gdLst/>
              <a:ahLst/>
              <a:cxnLst/>
              <a:rect l="l" t="t" r="r" b="b"/>
              <a:pathLst>
                <a:path w="839" h="1164" extrusionOk="0">
                  <a:moveTo>
                    <a:pt x="0" y="166"/>
                  </a:moveTo>
                  <a:cubicBezTo>
                    <a:pt x="306" y="83"/>
                    <a:pt x="613" y="0"/>
                    <a:pt x="726" y="166"/>
                  </a:cubicBezTo>
                  <a:cubicBezTo>
                    <a:pt x="839" y="332"/>
                    <a:pt x="759" y="748"/>
                    <a:pt x="680" y="1164"/>
                  </a:cubicBezTo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34"/>
            <p:cNvSpPr/>
            <p:nvPr/>
          </p:nvSpPr>
          <p:spPr>
            <a:xfrm>
              <a:off x="2003" y="2432"/>
              <a:ext cx="1013" cy="922"/>
            </a:xfrm>
            <a:custGeom>
              <a:avLst/>
              <a:gdLst/>
              <a:ahLst/>
              <a:cxnLst/>
              <a:rect l="l" t="t" r="r" b="b"/>
              <a:pathLst>
                <a:path w="1013" h="922" extrusionOk="0">
                  <a:moveTo>
                    <a:pt x="378" y="0"/>
                  </a:moveTo>
                  <a:cubicBezTo>
                    <a:pt x="189" y="310"/>
                    <a:pt x="0" y="620"/>
                    <a:pt x="106" y="771"/>
                  </a:cubicBezTo>
                  <a:cubicBezTo>
                    <a:pt x="212" y="922"/>
                    <a:pt x="612" y="914"/>
                    <a:pt x="1013" y="907"/>
                  </a:cubicBezTo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5" name="Google Shape;2315;p34"/>
          <p:cNvSpPr/>
          <p:nvPr/>
        </p:nvSpPr>
        <p:spPr>
          <a:xfrm>
            <a:off x="3419475" y="5734050"/>
            <a:ext cx="253523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(b) a plane graph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16" name="Google Shape;2316;p34"/>
          <p:cNvSpPr/>
          <p:nvPr/>
        </p:nvSpPr>
        <p:spPr>
          <a:xfrm>
            <a:off x="6804025" y="5589588"/>
            <a:ext cx="19431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(c) another</a:t>
            </a:r>
            <a:b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plane graph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317" name="Google Shape;2317;p34"/>
          <p:cNvGrpSpPr/>
          <p:nvPr/>
        </p:nvGrpSpPr>
        <p:grpSpPr>
          <a:xfrm>
            <a:off x="6203950" y="3333750"/>
            <a:ext cx="2868613" cy="2266950"/>
            <a:chOff x="3908" y="2100"/>
            <a:chExt cx="1807" cy="1428"/>
          </a:xfrm>
        </p:grpSpPr>
        <p:cxnSp>
          <p:nvCxnSpPr>
            <p:cNvPr id="2318" name="Google Shape;2318;p34"/>
            <p:cNvCxnSpPr/>
            <p:nvPr/>
          </p:nvCxnSpPr>
          <p:spPr>
            <a:xfrm flipH="1">
              <a:off x="4177" y="2418"/>
              <a:ext cx="12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9" name="Google Shape;2319;p34"/>
            <p:cNvSpPr/>
            <p:nvPr/>
          </p:nvSpPr>
          <p:spPr>
            <a:xfrm>
              <a:off x="5401" y="2373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20" name="Google Shape;2320;p34"/>
            <p:cNvCxnSpPr/>
            <p:nvPr/>
          </p:nvCxnSpPr>
          <p:spPr>
            <a:xfrm flipH="1">
              <a:off x="4222" y="2146"/>
              <a:ext cx="590" cy="27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21" name="Google Shape;2321;p34"/>
            <p:cNvSpPr/>
            <p:nvPr/>
          </p:nvSpPr>
          <p:spPr>
            <a:xfrm>
              <a:off x="5401" y="273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22" name="Google Shape;2322;p34"/>
            <p:cNvSpPr/>
            <p:nvPr/>
          </p:nvSpPr>
          <p:spPr>
            <a:xfrm>
              <a:off x="4766" y="328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23" name="Google Shape;2323;p34"/>
            <p:cNvCxnSpPr/>
            <p:nvPr/>
          </p:nvCxnSpPr>
          <p:spPr>
            <a:xfrm>
              <a:off x="4812" y="2146"/>
              <a:ext cx="635" cy="27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24" name="Google Shape;2324;p34"/>
            <p:cNvSpPr/>
            <p:nvPr/>
          </p:nvSpPr>
          <p:spPr>
            <a:xfrm>
              <a:off x="4131" y="2373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25" name="Google Shape;2325;p34"/>
            <p:cNvSpPr/>
            <p:nvPr/>
          </p:nvSpPr>
          <p:spPr>
            <a:xfrm>
              <a:off x="4766" y="210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26" name="Google Shape;2326;p34"/>
            <p:cNvSpPr/>
            <p:nvPr/>
          </p:nvSpPr>
          <p:spPr>
            <a:xfrm>
              <a:off x="4131" y="273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27" name="Google Shape;2327;p34"/>
            <p:cNvSpPr/>
            <p:nvPr/>
          </p:nvSpPr>
          <p:spPr>
            <a:xfrm>
              <a:off x="4120" y="309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28" name="Google Shape;2328;p34"/>
            <p:cNvCxnSpPr/>
            <p:nvPr/>
          </p:nvCxnSpPr>
          <p:spPr>
            <a:xfrm>
              <a:off x="5447" y="2418"/>
              <a:ext cx="0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9" name="Google Shape;2329;p34"/>
            <p:cNvCxnSpPr/>
            <p:nvPr/>
          </p:nvCxnSpPr>
          <p:spPr>
            <a:xfrm>
              <a:off x="4131" y="3144"/>
              <a:ext cx="681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0" name="Google Shape;2330;p34"/>
            <p:cNvCxnSpPr/>
            <p:nvPr/>
          </p:nvCxnSpPr>
          <p:spPr>
            <a:xfrm flipH="1">
              <a:off x="4766" y="3144"/>
              <a:ext cx="681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1" name="Google Shape;2331;p34"/>
            <p:cNvCxnSpPr/>
            <p:nvPr/>
          </p:nvCxnSpPr>
          <p:spPr>
            <a:xfrm>
              <a:off x="5447" y="2418"/>
              <a:ext cx="0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32" name="Google Shape;2332;p34"/>
            <p:cNvSpPr/>
            <p:nvPr/>
          </p:nvSpPr>
          <p:spPr>
            <a:xfrm>
              <a:off x="5401" y="309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33" name="Google Shape;2333;p34"/>
            <p:cNvSpPr/>
            <p:nvPr/>
          </p:nvSpPr>
          <p:spPr>
            <a:xfrm>
              <a:off x="3908" y="2795"/>
              <a:ext cx="1807" cy="733"/>
            </a:xfrm>
            <a:custGeom>
              <a:avLst/>
              <a:gdLst/>
              <a:ahLst/>
              <a:cxnLst/>
              <a:rect l="l" t="t" r="r" b="b"/>
              <a:pathLst>
                <a:path w="1807" h="733" extrusionOk="0">
                  <a:moveTo>
                    <a:pt x="242" y="0"/>
                  </a:moveTo>
                  <a:cubicBezTo>
                    <a:pt x="121" y="166"/>
                    <a:pt x="0" y="333"/>
                    <a:pt x="106" y="454"/>
                  </a:cubicBezTo>
                  <a:cubicBezTo>
                    <a:pt x="212" y="575"/>
                    <a:pt x="612" y="719"/>
                    <a:pt x="877" y="726"/>
                  </a:cubicBezTo>
                  <a:cubicBezTo>
                    <a:pt x="1142" y="733"/>
                    <a:pt x="1581" y="620"/>
                    <a:pt x="1694" y="499"/>
                  </a:cubicBezTo>
                  <a:cubicBezTo>
                    <a:pt x="1807" y="378"/>
                    <a:pt x="1682" y="189"/>
                    <a:pt x="1557" y="0"/>
                  </a:cubicBezTo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34" name="Google Shape;2334;p34"/>
            <p:cNvCxnSpPr/>
            <p:nvPr/>
          </p:nvCxnSpPr>
          <p:spPr>
            <a:xfrm>
              <a:off x="4195" y="2432"/>
              <a:ext cx="590" cy="86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5" name="Google Shape;2335;p34"/>
            <p:cNvCxnSpPr/>
            <p:nvPr/>
          </p:nvCxnSpPr>
          <p:spPr>
            <a:xfrm>
              <a:off x="4785" y="2160"/>
              <a:ext cx="635" cy="99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5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CCFF99"/>
                </a:solidFill>
              </a:rPr>
              <a:t>Planar graphs</a:t>
            </a:r>
            <a:endParaRPr/>
          </a:p>
        </p:txBody>
      </p:sp>
      <p:sp>
        <p:nvSpPr>
          <p:cNvPr id="2341" name="Google Shape;2341;p35"/>
          <p:cNvSpPr/>
          <p:nvPr/>
        </p:nvSpPr>
        <p:spPr>
          <a:xfrm>
            <a:off x="361657" y="1301669"/>
            <a:ext cx="9811043" cy="2556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2240"/>
              <a:buFont typeface="Noto Sans Symbols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Every plane graph has exactly one unbounded region, called the </a:t>
            </a:r>
            <a:r>
              <a:rPr lang="en-US" sz="32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exterior</a:t>
            </a: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region</a:t>
            </a: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The vertices and edges of G that are incident with a region R form a subgraph of G called the </a:t>
            </a:r>
            <a:r>
              <a:rPr lang="en-US" sz="32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boundary</a:t>
            </a: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R.</a:t>
            </a: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42" name="Google Shape;2342;p35"/>
          <p:cNvSpPr/>
          <p:nvPr/>
        </p:nvSpPr>
        <p:spPr>
          <a:xfrm>
            <a:off x="2561224" y="5686425"/>
            <a:ext cx="125412" cy="125412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343" name="Google Shape;2343;p35"/>
          <p:cNvCxnSpPr/>
          <p:nvPr/>
        </p:nvCxnSpPr>
        <p:spPr>
          <a:xfrm rot="10800000" flipH="1">
            <a:off x="1553161" y="5757862"/>
            <a:ext cx="1079500" cy="4318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4" name="Google Shape;2344;p35"/>
          <p:cNvSpPr/>
          <p:nvPr/>
        </p:nvSpPr>
        <p:spPr>
          <a:xfrm>
            <a:off x="1529349" y="6094412"/>
            <a:ext cx="125412" cy="125413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345" name="Google Shape;2345;p35"/>
          <p:cNvGrpSpPr/>
          <p:nvPr/>
        </p:nvGrpSpPr>
        <p:grpSpPr>
          <a:xfrm>
            <a:off x="5381332" y="5314950"/>
            <a:ext cx="3167063" cy="1511300"/>
            <a:chOff x="2880" y="2523"/>
            <a:chExt cx="1995" cy="952"/>
          </a:xfrm>
        </p:grpSpPr>
        <p:sp>
          <p:nvSpPr>
            <p:cNvPr id="2346" name="Google Shape;2346;p35"/>
            <p:cNvSpPr/>
            <p:nvPr/>
          </p:nvSpPr>
          <p:spPr>
            <a:xfrm>
              <a:off x="3969" y="2886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47" name="Google Shape;2347;p35"/>
            <p:cNvCxnSpPr/>
            <p:nvPr/>
          </p:nvCxnSpPr>
          <p:spPr>
            <a:xfrm rot="10800000" flipH="1">
              <a:off x="3470" y="2931"/>
              <a:ext cx="544" cy="181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48" name="Google Shape;2348;p35"/>
            <p:cNvSpPr/>
            <p:nvPr/>
          </p:nvSpPr>
          <p:spPr>
            <a:xfrm>
              <a:off x="3410" y="3097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49" name="Google Shape;2349;p35"/>
            <p:cNvSpPr/>
            <p:nvPr/>
          </p:nvSpPr>
          <p:spPr>
            <a:xfrm>
              <a:off x="2880" y="2931"/>
              <a:ext cx="589" cy="544"/>
            </a:xfrm>
            <a:prstGeom prst="ellipse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50" name="Google Shape;2350;p35"/>
            <p:cNvSpPr/>
            <p:nvPr/>
          </p:nvSpPr>
          <p:spPr>
            <a:xfrm>
              <a:off x="4014" y="2523"/>
              <a:ext cx="861" cy="680"/>
            </a:xfrm>
            <a:prstGeom prst="ellipse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351" name="Google Shape;2351;p35"/>
          <p:cNvSpPr/>
          <p:nvPr/>
        </p:nvSpPr>
        <p:spPr>
          <a:xfrm>
            <a:off x="1095961" y="5026025"/>
            <a:ext cx="1657350" cy="1165225"/>
          </a:xfrm>
          <a:custGeom>
            <a:avLst/>
            <a:gdLst/>
            <a:ahLst/>
            <a:cxnLst/>
            <a:rect l="l" t="t" r="r" b="b"/>
            <a:pathLst>
              <a:path w="1044" h="734" extrusionOk="0">
                <a:moveTo>
                  <a:pt x="333" y="734"/>
                </a:moveTo>
                <a:cubicBezTo>
                  <a:pt x="181" y="673"/>
                  <a:pt x="30" y="613"/>
                  <a:pt x="15" y="507"/>
                </a:cubicBezTo>
                <a:cubicBezTo>
                  <a:pt x="0" y="401"/>
                  <a:pt x="91" y="175"/>
                  <a:pt x="242" y="99"/>
                </a:cubicBezTo>
                <a:cubicBezTo>
                  <a:pt x="393" y="23"/>
                  <a:pt x="802" y="0"/>
                  <a:pt x="923" y="53"/>
                </a:cubicBezTo>
                <a:cubicBezTo>
                  <a:pt x="1044" y="106"/>
                  <a:pt x="960" y="348"/>
                  <a:pt x="968" y="416"/>
                </a:cubicBezTo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2" name="Google Shape;2352;p35"/>
          <p:cNvSpPr/>
          <p:nvPr/>
        </p:nvSpPr>
        <p:spPr>
          <a:xfrm>
            <a:off x="1216611" y="5757862"/>
            <a:ext cx="1751013" cy="1273175"/>
          </a:xfrm>
          <a:custGeom>
            <a:avLst/>
            <a:gdLst/>
            <a:ahLst/>
            <a:cxnLst/>
            <a:rect l="l" t="t" r="r" b="b"/>
            <a:pathLst>
              <a:path w="1103" h="802" extrusionOk="0">
                <a:moveTo>
                  <a:pt x="257" y="273"/>
                </a:moveTo>
                <a:cubicBezTo>
                  <a:pt x="128" y="367"/>
                  <a:pt x="0" y="462"/>
                  <a:pt x="76" y="545"/>
                </a:cubicBezTo>
                <a:cubicBezTo>
                  <a:pt x="152" y="628"/>
                  <a:pt x="545" y="802"/>
                  <a:pt x="711" y="772"/>
                </a:cubicBezTo>
                <a:cubicBezTo>
                  <a:pt x="877" y="742"/>
                  <a:pt x="1043" y="492"/>
                  <a:pt x="1073" y="363"/>
                </a:cubicBezTo>
                <a:cubicBezTo>
                  <a:pt x="1103" y="234"/>
                  <a:pt x="997" y="117"/>
                  <a:pt x="892" y="0"/>
                </a:cubicBezTo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36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CCFF99"/>
                </a:solidFill>
              </a:rPr>
              <a:t>Planar graphs</a:t>
            </a:r>
            <a:endParaRPr/>
          </a:p>
        </p:txBody>
      </p:sp>
      <p:sp>
        <p:nvSpPr>
          <p:cNvPr id="2358" name="Google Shape;2358;p36"/>
          <p:cNvSpPr/>
          <p:nvPr/>
        </p:nvSpPr>
        <p:spPr>
          <a:xfrm>
            <a:off x="361657" y="1301669"/>
            <a:ext cx="9811043" cy="157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-142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224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be a plane graph. The connected pieces of the plane that remain when the vertices and edges of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are removed are called the </a:t>
            </a:r>
            <a:r>
              <a:rPr lang="en-US" sz="3200" b="0" i="0" u="none" strike="noStrike" cap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regions</a:t>
            </a: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9" name="Google Shape;2359;p36"/>
          <p:cNvGrpSpPr/>
          <p:nvPr/>
        </p:nvGrpSpPr>
        <p:grpSpPr>
          <a:xfrm>
            <a:off x="2333413" y="3700463"/>
            <a:ext cx="5391573" cy="3205163"/>
            <a:chOff x="1889855" y="4335506"/>
            <a:chExt cx="4155387" cy="2098632"/>
          </a:xfrm>
        </p:grpSpPr>
        <p:sp>
          <p:nvSpPr>
            <p:cNvPr id="2360" name="Google Shape;2360;p36"/>
            <p:cNvSpPr/>
            <p:nvPr/>
          </p:nvSpPr>
          <p:spPr>
            <a:xfrm>
              <a:off x="3683922" y="4374669"/>
              <a:ext cx="2361320" cy="38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3200"/>
                <a:buFont typeface="Noto Sans Symbols"/>
                <a:buNone/>
              </a:pPr>
              <a:r>
                <a:rPr lang="en-US" sz="3200" b="0" i="1" u="none" strike="noStrike" cap="non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lang="en-US" sz="3200" b="0" i="0" u="none" strike="noStrike" cap="none" baseline="-2500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r>
                <a:rPr lang="en-US" sz="3200" b="0" i="0" u="none" strike="noStrike" cap="non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exterior</a:t>
              </a:r>
              <a:endParaRPr sz="3600" b="0" i="0" u="none" strike="noStrike" cap="none">
                <a:solidFill>
                  <a:srgbClr val="FFFF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2361" name="Google Shape;2361;p36"/>
            <p:cNvGrpSpPr/>
            <p:nvPr/>
          </p:nvGrpSpPr>
          <p:grpSpPr>
            <a:xfrm>
              <a:off x="1889855" y="4335506"/>
              <a:ext cx="2668076" cy="2098632"/>
              <a:chOff x="839" y="1071"/>
              <a:chExt cx="1122" cy="896"/>
            </a:xfrm>
          </p:grpSpPr>
          <p:sp>
            <p:nvSpPr>
              <p:cNvPr id="2362" name="Google Shape;2362;p36"/>
              <p:cNvSpPr/>
              <p:nvPr/>
            </p:nvSpPr>
            <p:spPr>
              <a:xfrm>
                <a:off x="1882" y="1480"/>
                <a:ext cx="79" cy="79"/>
              </a:xfrm>
              <a:prstGeom prst="ellipse">
                <a:avLst/>
              </a:pr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363" name="Google Shape;2363;p36"/>
              <p:cNvSpPr/>
              <p:nvPr/>
            </p:nvSpPr>
            <p:spPr>
              <a:xfrm>
                <a:off x="1655" y="1888"/>
                <a:ext cx="79" cy="79"/>
              </a:xfrm>
              <a:prstGeom prst="ellipse">
                <a:avLst/>
              </a:pr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2364" name="Google Shape;2364;p36"/>
              <p:cNvCxnSpPr/>
              <p:nvPr/>
            </p:nvCxnSpPr>
            <p:spPr>
              <a:xfrm rot="10800000" flipH="1">
                <a:off x="1701" y="1525"/>
                <a:ext cx="226" cy="408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5" name="Google Shape;2365;p36"/>
              <p:cNvCxnSpPr/>
              <p:nvPr/>
            </p:nvCxnSpPr>
            <p:spPr>
              <a:xfrm>
                <a:off x="1383" y="1117"/>
                <a:ext cx="544" cy="408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6" name="Google Shape;2366;p36"/>
              <p:cNvCxnSpPr/>
              <p:nvPr/>
            </p:nvCxnSpPr>
            <p:spPr>
              <a:xfrm rot="10800000">
                <a:off x="884" y="1525"/>
                <a:ext cx="272" cy="408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67" name="Google Shape;2367;p36"/>
              <p:cNvSpPr/>
              <p:nvPr/>
            </p:nvSpPr>
            <p:spPr>
              <a:xfrm>
                <a:off x="1111" y="1888"/>
                <a:ext cx="79" cy="79"/>
              </a:xfrm>
              <a:prstGeom prst="ellipse">
                <a:avLst/>
              </a:pr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2368" name="Google Shape;2368;p36"/>
              <p:cNvCxnSpPr/>
              <p:nvPr/>
            </p:nvCxnSpPr>
            <p:spPr>
              <a:xfrm flipH="1">
                <a:off x="884" y="1117"/>
                <a:ext cx="499" cy="408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9" name="Google Shape;2369;p36"/>
              <p:cNvCxnSpPr/>
              <p:nvPr/>
            </p:nvCxnSpPr>
            <p:spPr>
              <a:xfrm rot="10800000">
                <a:off x="930" y="1525"/>
                <a:ext cx="997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0" name="Google Shape;2370;p36"/>
              <p:cNvCxnSpPr/>
              <p:nvPr/>
            </p:nvCxnSpPr>
            <p:spPr>
              <a:xfrm rot="10800000">
                <a:off x="1111" y="1933"/>
                <a:ext cx="59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71" name="Google Shape;2371;p36"/>
              <p:cNvSpPr/>
              <p:nvPr/>
            </p:nvSpPr>
            <p:spPr>
              <a:xfrm>
                <a:off x="1350" y="1071"/>
                <a:ext cx="79" cy="79"/>
              </a:xfrm>
              <a:prstGeom prst="ellipse">
                <a:avLst/>
              </a:pr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372" name="Google Shape;2372;p36"/>
              <p:cNvSpPr/>
              <p:nvPr/>
            </p:nvSpPr>
            <p:spPr>
              <a:xfrm>
                <a:off x="839" y="1480"/>
                <a:ext cx="79" cy="79"/>
              </a:xfrm>
              <a:prstGeom prst="ellipse">
                <a:avLst/>
              </a:pr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2373" name="Google Shape;2373;p36"/>
            <p:cNvSpPr/>
            <p:nvPr/>
          </p:nvSpPr>
          <p:spPr>
            <a:xfrm>
              <a:off x="2883429" y="4853452"/>
              <a:ext cx="706256" cy="34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r>
                <a:rPr lang="en-US" sz="28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lang="en-US" sz="28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3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74" name="Google Shape;2374;p36"/>
            <p:cNvSpPr/>
            <p:nvPr/>
          </p:nvSpPr>
          <p:spPr>
            <a:xfrm>
              <a:off x="3015867" y="5603977"/>
              <a:ext cx="706256" cy="34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r>
                <a:rPr lang="en-US" sz="28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lang="en-US" sz="28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3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41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CCFF99"/>
                </a:solidFill>
              </a:rPr>
              <a:t>Planar graphs</a:t>
            </a:r>
            <a:endParaRPr/>
          </a:p>
        </p:txBody>
      </p:sp>
      <p:sp>
        <p:nvSpPr>
          <p:cNvPr id="2380" name="Google Shape;2380;p41"/>
          <p:cNvSpPr/>
          <p:nvPr/>
        </p:nvSpPr>
        <p:spPr>
          <a:xfrm>
            <a:off x="320211" y="1057584"/>
            <a:ext cx="9811043" cy="2556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2240"/>
              <a:buFont typeface="Noto Sans Symbols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Every plane graph has exactly one unbounded region, called the </a:t>
            </a:r>
            <a:r>
              <a:rPr lang="en-US" sz="3200" b="0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exterior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region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The vertices and edges of G that are incident with a region R form a subgraph of G called the </a:t>
            </a:r>
            <a:r>
              <a:rPr lang="en-US" sz="3200" b="0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boundary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R.</a:t>
            </a:r>
            <a:endParaRPr sz="32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81" name="Google Shape;2381;p41"/>
          <p:cNvSpPr/>
          <p:nvPr/>
        </p:nvSpPr>
        <p:spPr>
          <a:xfrm>
            <a:off x="4074795" y="3532187"/>
            <a:ext cx="471488" cy="42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82" name="Google Shape;2382;p41"/>
          <p:cNvSpPr/>
          <p:nvPr/>
        </p:nvSpPr>
        <p:spPr>
          <a:xfrm>
            <a:off x="4001770" y="5332412"/>
            <a:ext cx="471488" cy="42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83" name="Google Shape;2383;p41"/>
          <p:cNvSpPr/>
          <p:nvPr/>
        </p:nvSpPr>
        <p:spPr>
          <a:xfrm>
            <a:off x="4506595" y="5980112"/>
            <a:ext cx="471488" cy="42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84" name="Google Shape;2384;p41"/>
          <p:cNvSpPr/>
          <p:nvPr/>
        </p:nvSpPr>
        <p:spPr>
          <a:xfrm>
            <a:off x="3858895" y="6484937"/>
            <a:ext cx="471488" cy="42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85" name="Google Shape;2385;p41"/>
          <p:cNvSpPr/>
          <p:nvPr/>
        </p:nvSpPr>
        <p:spPr>
          <a:xfrm>
            <a:off x="5082858" y="4468812"/>
            <a:ext cx="485775" cy="53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386" name="Google Shape;2386;p41"/>
          <p:cNvGrpSpPr/>
          <p:nvPr/>
        </p:nvGrpSpPr>
        <p:grpSpPr>
          <a:xfrm>
            <a:off x="2777808" y="2884487"/>
            <a:ext cx="2870200" cy="4116388"/>
            <a:chOff x="3288" y="346"/>
            <a:chExt cx="1808" cy="2593"/>
          </a:xfrm>
        </p:grpSpPr>
        <p:sp>
          <p:nvSpPr>
            <p:cNvPr id="2387" name="Google Shape;2387;p41"/>
            <p:cNvSpPr/>
            <p:nvPr/>
          </p:nvSpPr>
          <p:spPr>
            <a:xfrm>
              <a:off x="4740" y="256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88" name="Google Shape;2388;p41"/>
            <p:cNvSpPr/>
            <p:nvPr/>
          </p:nvSpPr>
          <p:spPr>
            <a:xfrm>
              <a:off x="3379" y="157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89" name="Google Shape;2389;p41"/>
            <p:cNvCxnSpPr/>
            <p:nvPr/>
          </p:nvCxnSpPr>
          <p:spPr>
            <a:xfrm rot="10800000" flipH="1">
              <a:off x="3833" y="1570"/>
              <a:ext cx="407" cy="454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90" name="Google Shape;2390;p41"/>
            <p:cNvSpPr/>
            <p:nvPr/>
          </p:nvSpPr>
          <p:spPr>
            <a:xfrm>
              <a:off x="4196" y="157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91" name="Google Shape;2391;p41"/>
            <p:cNvSpPr/>
            <p:nvPr/>
          </p:nvSpPr>
          <p:spPr>
            <a:xfrm>
              <a:off x="4604" y="70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92" name="Google Shape;2392;p41"/>
            <p:cNvSpPr/>
            <p:nvPr/>
          </p:nvSpPr>
          <p:spPr>
            <a:xfrm>
              <a:off x="4740" y="1979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93" name="Google Shape;2393;p41"/>
            <p:cNvCxnSpPr/>
            <p:nvPr/>
          </p:nvCxnSpPr>
          <p:spPr>
            <a:xfrm rot="10800000" flipH="1">
              <a:off x="4241" y="754"/>
              <a:ext cx="407" cy="45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4" name="Google Shape;2394;p41"/>
            <p:cNvCxnSpPr/>
            <p:nvPr/>
          </p:nvCxnSpPr>
          <p:spPr>
            <a:xfrm>
              <a:off x="4241" y="1616"/>
              <a:ext cx="544" cy="40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5" name="Google Shape;2395;p41"/>
            <p:cNvCxnSpPr/>
            <p:nvPr/>
          </p:nvCxnSpPr>
          <p:spPr>
            <a:xfrm rot="10800000">
              <a:off x="3878" y="754"/>
              <a:ext cx="363" cy="45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96" name="Google Shape;2396;p41"/>
            <p:cNvSpPr/>
            <p:nvPr/>
          </p:nvSpPr>
          <p:spPr>
            <a:xfrm>
              <a:off x="3787" y="1979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97" name="Google Shape;2397;p41"/>
            <p:cNvCxnSpPr/>
            <p:nvPr/>
          </p:nvCxnSpPr>
          <p:spPr>
            <a:xfrm rot="10800000">
              <a:off x="3424" y="1616"/>
              <a:ext cx="409" cy="40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8" name="Google Shape;2398;p41"/>
            <p:cNvCxnSpPr/>
            <p:nvPr/>
          </p:nvCxnSpPr>
          <p:spPr>
            <a:xfrm rot="10800000">
              <a:off x="3878" y="754"/>
              <a:ext cx="771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9" name="Google Shape;2399;p41"/>
            <p:cNvCxnSpPr/>
            <p:nvPr/>
          </p:nvCxnSpPr>
          <p:spPr>
            <a:xfrm rot="10800000">
              <a:off x="4241" y="1162"/>
              <a:ext cx="0" cy="49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00" name="Google Shape;2400;p41"/>
            <p:cNvSpPr/>
            <p:nvPr/>
          </p:nvSpPr>
          <p:spPr>
            <a:xfrm>
              <a:off x="3833" y="70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01" name="Google Shape;2401;p41"/>
            <p:cNvSpPr/>
            <p:nvPr/>
          </p:nvSpPr>
          <p:spPr>
            <a:xfrm>
              <a:off x="4196" y="1162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02" name="Google Shape;2402;p41"/>
            <p:cNvSpPr/>
            <p:nvPr/>
          </p:nvSpPr>
          <p:spPr>
            <a:xfrm>
              <a:off x="3288" y="346"/>
              <a:ext cx="30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403" name="Google Shape;2403;p41"/>
            <p:cNvCxnSpPr/>
            <p:nvPr/>
          </p:nvCxnSpPr>
          <p:spPr>
            <a:xfrm>
              <a:off x="4785" y="2024"/>
              <a:ext cx="0" cy="59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4" name="Google Shape;2404;p41"/>
            <p:cNvCxnSpPr/>
            <p:nvPr/>
          </p:nvCxnSpPr>
          <p:spPr>
            <a:xfrm>
              <a:off x="3833" y="2024"/>
              <a:ext cx="0" cy="59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05" name="Google Shape;2405;p41"/>
            <p:cNvSpPr/>
            <p:nvPr/>
          </p:nvSpPr>
          <p:spPr>
            <a:xfrm>
              <a:off x="3787" y="256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406" name="Google Shape;2406;p41"/>
            <p:cNvCxnSpPr/>
            <p:nvPr/>
          </p:nvCxnSpPr>
          <p:spPr>
            <a:xfrm>
              <a:off x="3833" y="2614"/>
              <a:ext cx="952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7" name="Google Shape;2407;p41"/>
            <p:cNvCxnSpPr/>
            <p:nvPr/>
          </p:nvCxnSpPr>
          <p:spPr>
            <a:xfrm flipH="1">
              <a:off x="3787" y="2024"/>
              <a:ext cx="998" cy="59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08" name="Google Shape;2408;p41"/>
            <p:cNvSpPr/>
            <p:nvPr/>
          </p:nvSpPr>
          <p:spPr>
            <a:xfrm>
              <a:off x="3507" y="2024"/>
              <a:ext cx="1278" cy="915"/>
            </a:xfrm>
            <a:custGeom>
              <a:avLst/>
              <a:gdLst/>
              <a:ahLst/>
              <a:cxnLst/>
              <a:rect l="l" t="t" r="r" b="b"/>
              <a:pathLst>
                <a:path w="1278" h="915" extrusionOk="0">
                  <a:moveTo>
                    <a:pt x="280" y="0"/>
                  </a:moveTo>
                  <a:cubicBezTo>
                    <a:pt x="140" y="242"/>
                    <a:pt x="0" y="484"/>
                    <a:pt x="53" y="635"/>
                  </a:cubicBezTo>
                  <a:cubicBezTo>
                    <a:pt x="106" y="786"/>
                    <a:pt x="394" y="915"/>
                    <a:pt x="598" y="907"/>
                  </a:cubicBezTo>
                  <a:cubicBezTo>
                    <a:pt x="802" y="899"/>
                    <a:pt x="1040" y="744"/>
                    <a:pt x="1278" y="590"/>
                  </a:cubicBezTo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41"/>
            <p:cNvSpPr/>
            <p:nvPr/>
          </p:nvSpPr>
          <p:spPr>
            <a:xfrm>
              <a:off x="3696" y="436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0" name="Google Shape;2410;p41"/>
            <p:cNvSpPr/>
            <p:nvPr/>
          </p:nvSpPr>
          <p:spPr>
            <a:xfrm>
              <a:off x="4558" y="436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1" name="Google Shape;2411;p41"/>
            <p:cNvSpPr/>
            <p:nvPr/>
          </p:nvSpPr>
          <p:spPr>
            <a:xfrm>
              <a:off x="4286" y="1026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2" name="Google Shape;2412;p41"/>
            <p:cNvSpPr/>
            <p:nvPr/>
          </p:nvSpPr>
          <p:spPr>
            <a:xfrm>
              <a:off x="4286" y="1389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3" name="Google Shape;2413;p41"/>
            <p:cNvSpPr/>
            <p:nvPr/>
          </p:nvSpPr>
          <p:spPr>
            <a:xfrm>
              <a:off x="3288" y="1298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4" name="Google Shape;2414;p41"/>
            <p:cNvSpPr/>
            <p:nvPr/>
          </p:nvSpPr>
          <p:spPr>
            <a:xfrm>
              <a:off x="3515" y="1797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5" name="Google Shape;2415;p41"/>
            <p:cNvSpPr/>
            <p:nvPr/>
          </p:nvSpPr>
          <p:spPr>
            <a:xfrm>
              <a:off x="4785" y="1797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6" name="Google Shape;2416;p41"/>
            <p:cNvSpPr/>
            <p:nvPr/>
          </p:nvSpPr>
          <p:spPr>
            <a:xfrm>
              <a:off x="3560" y="2387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7" name="Google Shape;2417;p41"/>
            <p:cNvSpPr/>
            <p:nvPr/>
          </p:nvSpPr>
          <p:spPr>
            <a:xfrm>
              <a:off x="4830" y="2478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418" name="Google Shape;2418;p41"/>
          <p:cNvSpPr/>
          <p:nvPr/>
        </p:nvSpPr>
        <p:spPr>
          <a:xfrm>
            <a:off x="6060185" y="4555050"/>
            <a:ext cx="2465387" cy="423863"/>
          </a:xfrm>
          <a:prstGeom prst="rect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4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has 5 regions.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63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CCFF99"/>
                </a:solidFill>
              </a:rPr>
              <a:t>Planar graphs</a:t>
            </a:r>
            <a:endParaRPr/>
          </a:p>
        </p:txBody>
      </p:sp>
      <p:sp>
        <p:nvSpPr>
          <p:cNvPr id="2424" name="Google Shape;2424;p63"/>
          <p:cNvSpPr/>
          <p:nvPr/>
        </p:nvSpPr>
        <p:spPr>
          <a:xfrm>
            <a:off x="361657" y="1301669"/>
            <a:ext cx="9811043" cy="496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  <a:t>Observe</a:t>
            </a:r>
            <a:br>
              <a:rPr lang="en-US" sz="3200" b="0" i="0" u="none" strike="noStrike" cap="none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(1) Each </a:t>
            </a:r>
            <a:r>
              <a:rPr lang="en-US" sz="3200" b="0" i="0" u="sng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cycle edge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belongs to the boundary </a:t>
            </a:r>
            <a:b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    of two regions.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(2) Each </a:t>
            </a:r>
            <a:r>
              <a:rPr lang="en-US" sz="3200" b="0" i="0" u="sng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bridge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on the boundary of only one region.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⇒"/>
            </a:pPr>
            <a:r>
              <a:rPr lang="en-US" sz="3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Each edge belongs to at most two regions</a:t>
            </a:r>
            <a:endParaRPr/>
          </a:p>
          <a:p>
            <a:pPr marL="0" marR="149860" lvl="0" indent="0" algn="ctr" rtl="0">
              <a:lnSpc>
                <a:spcPct val="100000"/>
              </a:lnSpc>
              <a:spcBef>
                <a:spcPts val="269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32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≤ 2 </a:t>
            </a:r>
            <a:r>
              <a:rPr lang="en-US" sz="32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99285" marR="0" lvl="0" indent="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4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r </a:t>
            </a:r>
            <a:r>
              <a:rPr lang="en-US" sz="3200" b="0" i="0" u="none" strike="noStrike" cap="none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ε</a:t>
            </a:r>
            <a:r>
              <a:rPr lang="en-US"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25" name="Google Shape;2425;p63"/>
          <p:cNvSpPr/>
          <p:nvPr/>
        </p:nvSpPr>
        <p:spPr>
          <a:xfrm>
            <a:off x="2561224" y="5686425"/>
            <a:ext cx="125412" cy="125412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426" name="Google Shape;2426;p63"/>
          <p:cNvCxnSpPr/>
          <p:nvPr/>
        </p:nvCxnSpPr>
        <p:spPr>
          <a:xfrm rot="10800000" flipH="1">
            <a:off x="1553161" y="5757862"/>
            <a:ext cx="1079500" cy="4318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7" name="Google Shape;2427;p63"/>
          <p:cNvSpPr/>
          <p:nvPr/>
        </p:nvSpPr>
        <p:spPr>
          <a:xfrm>
            <a:off x="1529349" y="6094412"/>
            <a:ext cx="125412" cy="125413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428" name="Google Shape;2428;p63"/>
          <p:cNvGrpSpPr/>
          <p:nvPr/>
        </p:nvGrpSpPr>
        <p:grpSpPr>
          <a:xfrm>
            <a:off x="5381332" y="5314950"/>
            <a:ext cx="3167063" cy="1511300"/>
            <a:chOff x="2880" y="2523"/>
            <a:chExt cx="1995" cy="952"/>
          </a:xfrm>
        </p:grpSpPr>
        <p:sp>
          <p:nvSpPr>
            <p:cNvPr id="2429" name="Google Shape;2429;p63"/>
            <p:cNvSpPr/>
            <p:nvPr/>
          </p:nvSpPr>
          <p:spPr>
            <a:xfrm>
              <a:off x="3969" y="2886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430" name="Google Shape;2430;p63"/>
            <p:cNvCxnSpPr/>
            <p:nvPr/>
          </p:nvCxnSpPr>
          <p:spPr>
            <a:xfrm rot="10800000" flipH="1">
              <a:off x="3470" y="2931"/>
              <a:ext cx="544" cy="181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31" name="Google Shape;2431;p63"/>
            <p:cNvSpPr/>
            <p:nvPr/>
          </p:nvSpPr>
          <p:spPr>
            <a:xfrm>
              <a:off x="3410" y="3097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32" name="Google Shape;2432;p63"/>
            <p:cNvSpPr/>
            <p:nvPr/>
          </p:nvSpPr>
          <p:spPr>
            <a:xfrm>
              <a:off x="2880" y="2931"/>
              <a:ext cx="589" cy="544"/>
            </a:xfrm>
            <a:prstGeom prst="ellipse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33" name="Google Shape;2433;p63"/>
            <p:cNvSpPr/>
            <p:nvPr/>
          </p:nvSpPr>
          <p:spPr>
            <a:xfrm>
              <a:off x="4014" y="2523"/>
              <a:ext cx="861" cy="680"/>
            </a:xfrm>
            <a:prstGeom prst="ellipse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434" name="Google Shape;2434;p63"/>
          <p:cNvSpPr/>
          <p:nvPr/>
        </p:nvSpPr>
        <p:spPr>
          <a:xfrm>
            <a:off x="1095961" y="5026025"/>
            <a:ext cx="1657350" cy="1165225"/>
          </a:xfrm>
          <a:custGeom>
            <a:avLst/>
            <a:gdLst/>
            <a:ahLst/>
            <a:cxnLst/>
            <a:rect l="l" t="t" r="r" b="b"/>
            <a:pathLst>
              <a:path w="1044" h="734" extrusionOk="0">
                <a:moveTo>
                  <a:pt x="333" y="734"/>
                </a:moveTo>
                <a:cubicBezTo>
                  <a:pt x="181" y="673"/>
                  <a:pt x="30" y="613"/>
                  <a:pt x="15" y="507"/>
                </a:cubicBezTo>
                <a:cubicBezTo>
                  <a:pt x="0" y="401"/>
                  <a:pt x="91" y="175"/>
                  <a:pt x="242" y="99"/>
                </a:cubicBezTo>
                <a:cubicBezTo>
                  <a:pt x="393" y="23"/>
                  <a:pt x="802" y="0"/>
                  <a:pt x="923" y="53"/>
                </a:cubicBezTo>
                <a:cubicBezTo>
                  <a:pt x="1044" y="106"/>
                  <a:pt x="960" y="348"/>
                  <a:pt x="968" y="416"/>
                </a:cubicBezTo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5" name="Google Shape;2435;p63"/>
          <p:cNvSpPr/>
          <p:nvPr/>
        </p:nvSpPr>
        <p:spPr>
          <a:xfrm>
            <a:off x="1216611" y="5757862"/>
            <a:ext cx="1751013" cy="1273175"/>
          </a:xfrm>
          <a:custGeom>
            <a:avLst/>
            <a:gdLst/>
            <a:ahLst/>
            <a:cxnLst/>
            <a:rect l="l" t="t" r="r" b="b"/>
            <a:pathLst>
              <a:path w="1103" h="802" extrusionOk="0">
                <a:moveTo>
                  <a:pt x="257" y="273"/>
                </a:moveTo>
                <a:cubicBezTo>
                  <a:pt x="128" y="367"/>
                  <a:pt x="0" y="462"/>
                  <a:pt x="76" y="545"/>
                </a:cubicBezTo>
                <a:cubicBezTo>
                  <a:pt x="152" y="628"/>
                  <a:pt x="545" y="802"/>
                  <a:pt x="711" y="772"/>
                </a:cubicBezTo>
                <a:cubicBezTo>
                  <a:pt x="877" y="742"/>
                  <a:pt x="1043" y="492"/>
                  <a:pt x="1073" y="363"/>
                </a:cubicBezTo>
                <a:cubicBezTo>
                  <a:pt x="1103" y="234"/>
                  <a:pt x="997" y="117"/>
                  <a:pt x="892" y="0"/>
                </a:cubicBezTo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70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Euler’s Formula</a:t>
            </a:r>
            <a:endParaRPr/>
          </a:p>
        </p:txBody>
      </p:sp>
      <p:sp>
        <p:nvSpPr>
          <p:cNvPr id="2441" name="Google Shape;2441;p70"/>
          <p:cNvSpPr/>
          <p:nvPr/>
        </p:nvSpPr>
        <p:spPr>
          <a:xfrm>
            <a:off x="647407" y="1341438"/>
            <a:ext cx="8130833" cy="231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FF99"/>
              </a:buClr>
              <a:buSzPts val="3600"/>
              <a:buFont typeface="Noto Sans Symbols"/>
              <a:buNone/>
            </a:pPr>
            <a:r>
              <a:rPr lang="en-US" sz="3600" b="0" i="0" u="none" strike="noStrike" cap="none" dirty="0">
                <a:solidFill>
                  <a:srgbClr val="CCFF99"/>
                </a:solidFill>
                <a:latin typeface="Calibri"/>
                <a:ea typeface="Calibri"/>
                <a:cs typeface="Calibri"/>
                <a:sym typeface="Calibri"/>
              </a:rPr>
              <a:t>Euler’s Formula: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If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a connected plane graph with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vertices,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edges, and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regions, then</a:t>
            </a:r>
            <a:b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      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2.</a:t>
            </a:r>
            <a:endParaRPr sz="36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42" name="Google Shape;2442;p70"/>
          <p:cNvSpPr/>
          <p:nvPr/>
        </p:nvSpPr>
        <p:spPr>
          <a:xfrm>
            <a:off x="3023895" y="4652963"/>
            <a:ext cx="125412" cy="125412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443" name="Google Shape;2443;p70"/>
          <p:cNvCxnSpPr/>
          <p:nvPr/>
        </p:nvCxnSpPr>
        <p:spPr>
          <a:xfrm rot="10800000" flipH="1">
            <a:off x="2015832" y="4724400"/>
            <a:ext cx="1079500" cy="4318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4" name="Google Shape;2444;p70"/>
          <p:cNvSpPr/>
          <p:nvPr/>
        </p:nvSpPr>
        <p:spPr>
          <a:xfrm>
            <a:off x="1992020" y="5060950"/>
            <a:ext cx="125412" cy="125413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445" name="Google Shape;2445;p70"/>
          <p:cNvGrpSpPr/>
          <p:nvPr/>
        </p:nvGrpSpPr>
        <p:grpSpPr>
          <a:xfrm>
            <a:off x="5381332" y="5314950"/>
            <a:ext cx="3167063" cy="1511300"/>
            <a:chOff x="2880" y="2523"/>
            <a:chExt cx="1995" cy="952"/>
          </a:xfrm>
        </p:grpSpPr>
        <p:sp>
          <p:nvSpPr>
            <p:cNvPr id="2446" name="Google Shape;2446;p70"/>
            <p:cNvSpPr/>
            <p:nvPr/>
          </p:nvSpPr>
          <p:spPr>
            <a:xfrm>
              <a:off x="3969" y="2886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447" name="Google Shape;2447;p70"/>
            <p:cNvCxnSpPr/>
            <p:nvPr/>
          </p:nvCxnSpPr>
          <p:spPr>
            <a:xfrm rot="10800000" flipH="1">
              <a:off x="3470" y="2931"/>
              <a:ext cx="544" cy="181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48" name="Google Shape;2448;p70"/>
            <p:cNvSpPr/>
            <p:nvPr/>
          </p:nvSpPr>
          <p:spPr>
            <a:xfrm>
              <a:off x="3410" y="3097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49" name="Google Shape;2449;p70"/>
            <p:cNvSpPr/>
            <p:nvPr/>
          </p:nvSpPr>
          <p:spPr>
            <a:xfrm>
              <a:off x="2880" y="2931"/>
              <a:ext cx="589" cy="544"/>
            </a:xfrm>
            <a:prstGeom prst="ellipse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50" name="Google Shape;2450;p70"/>
            <p:cNvSpPr/>
            <p:nvPr/>
          </p:nvSpPr>
          <p:spPr>
            <a:xfrm>
              <a:off x="4014" y="2523"/>
              <a:ext cx="861" cy="680"/>
            </a:xfrm>
            <a:prstGeom prst="ellipse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451" name="Google Shape;2451;p70"/>
          <p:cNvSpPr/>
          <p:nvPr/>
        </p:nvSpPr>
        <p:spPr>
          <a:xfrm>
            <a:off x="1558632" y="3992563"/>
            <a:ext cx="1657350" cy="1165225"/>
          </a:xfrm>
          <a:custGeom>
            <a:avLst/>
            <a:gdLst/>
            <a:ahLst/>
            <a:cxnLst/>
            <a:rect l="l" t="t" r="r" b="b"/>
            <a:pathLst>
              <a:path w="1044" h="734" extrusionOk="0">
                <a:moveTo>
                  <a:pt x="333" y="734"/>
                </a:moveTo>
                <a:cubicBezTo>
                  <a:pt x="181" y="673"/>
                  <a:pt x="30" y="613"/>
                  <a:pt x="15" y="507"/>
                </a:cubicBezTo>
                <a:cubicBezTo>
                  <a:pt x="0" y="401"/>
                  <a:pt x="91" y="175"/>
                  <a:pt x="242" y="99"/>
                </a:cubicBezTo>
                <a:cubicBezTo>
                  <a:pt x="393" y="23"/>
                  <a:pt x="802" y="0"/>
                  <a:pt x="923" y="53"/>
                </a:cubicBezTo>
                <a:cubicBezTo>
                  <a:pt x="1044" y="106"/>
                  <a:pt x="960" y="348"/>
                  <a:pt x="968" y="416"/>
                </a:cubicBezTo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2" name="Google Shape;2452;p70"/>
          <p:cNvSpPr/>
          <p:nvPr/>
        </p:nvSpPr>
        <p:spPr>
          <a:xfrm>
            <a:off x="1679282" y="4724400"/>
            <a:ext cx="1751013" cy="1273175"/>
          </a:xfrm>
          <a:custGeom>
            <a:avLst/>
            <a:gdLst/>
            <a:ahLst/>
            <a:cxnLst/>
            <a:rect l="l" t="t" r="r" b="b"/>
            <a:pathLst>
              <a:path w="1103" h="802" extrusionOk="0">
                <a:moveTo>
                  <a:pt x="257" y="273"/>
                </a:moveTo>
                <a:cubicBezTo>
                  <a:pt x="128" y="367"/>
                  <a:pt x="0" y="462"/>
                  <a:pt x="76" y="545"/>
                </a:cubicBezTo>
                <a:cubicBezTo>
                  <a:pt x="152" y="628"/>
                  <a:pt x="545" y="802"/>
                  <a:pt x="711" y="772"/>
                </a:cubicBezTo>
                <a:cubicBezTo>
                  <a:pt x="877" y="742"/>
                  <a:pt x="1043" y="492"/>
                  <a:pt x="1073" y="363"/>
                </a:cubicBezTo>
                <a:cubicBezTo>
                  <a:pt x="1103" y="234"/>
                  <a:pt x="997" y="117"/>
                  <a:pt x="892" y="0"/>
                </a:cubicBezTo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 txBox="1">
            <a:spLocks noGrp="1"/>
          </p:cNvSpPr>
          <p:nvPr>
            <p:ph type="title"/>
          </p:nvPr>
        </p:nvSpPr>
        <p:spPr>
          <a:xfrm>
            <a:off x="3166364" y="1127290"/>
            <a:ext cx="360997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Multiple Edges</a:t>
            </a:r>
            <a:endParaRPr/>
          </a:p>
        </p:txBody>
      </p:sp>
      <p:grpSp>
        <p:nvGrpSpPr>
          <p:cNvPr id="120" name="Google Shape;120;p8"/>
          <p:cNvGrpSpPr/>
          <p:nvPr/>
        </p:nvGrpSpPr>
        <p:grpSpPr>
          <a:xfrm>
            <a:off x="1505711" y="2886455"/>
            <a:ext cx="5739384" cy="1554493"/>
            <a:chOff x="1505711" y="2886455"/>
            <a:chExt cx="5739384" cy="1554493"/>
          </a:xfrm>
        </p:grpSpPr>
        <p:pic>
          <p:nvPicPr>
            <p:cNvPr id="121" name="Google Shape;121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05711" y="3517391"/>
              <a:ext cx="210312" cy="210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8"/>
            <p:cNvSpPr/>
            <p:nvPr/>
          </p:nvSpPr>
          <p:spPr>
            <a:xfrm>
              <a:off x="1609331" y="3709416"/>
              <a:ext cx="292735" cy="563880"/>
            </a:xfrm>
            <a:custGeom>
              <a:avLst/>
              <a:gdLst/>
              <a:ahLst/>
              <a:cxnLst/>
              <a:rect l="l" t="t" r="r" b="b"/>
              <a:pathLst>
                <a:path w="292735" h="563879" extrusionOk="0">
                  <a:moveTo>
                    <a:pt x="27431" y="0"/>
                  </a:moveTo>
                  <a:lnTo>
                    <a:pt x="0" y="15239"/>
                  </a:lnTo>
                  <a:lnTo>
                    <a:pt x="265175" y="563880"/>
                  </a:lnTo>
                  <a:lnTo>
                    <a:pt x="292607" y="548639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3" name="Google Shape;123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50135" y="4230636"/>
              <a:ext cx="210299" cy="210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48515" y="2886455"/>
              <a:ext cx="210312" cy="210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8"/>
            <p:cNvSpPr/>
            <p:nvPr/>
          </p:nvSpPr>
          <p:spPr>
            <a:xfrm>
              <a:off x="1688592" y="2935236"/>
              <a:ext cx="5486400" cy="1481455"/>
            </a:xfrm>
            <a:custGeom>
              <a:avLst/>
              <a:gdLst/>
              <a:ahLst/>
              <a:cxnLst/>
              <a:rect l="l" t="t" r="r" b="b"/>
              <a:pathLst>
                <a:path w="5486400" h="1481454" extrusionOk="0">
                  <a:moveTo>
                    <a:pt x="1712963" y="905243"/>
                  </a:moveTo>
                  <a:lnTo>
                    <a:pt x="6083" y="661403"/>
                  </a:lnTo>
                  <a:lnTo>
                    <a:pt x="0" y="688848"/>
                  </a:lnTo>
                  <a:lnTo>
                    <a:pt x="1608836" y="921562"/>
                  </a:lnTo>
                  <a:lnTo>
                    <a:pt x="243827" y="1453883"/>
                  </a:lnTo>
                  <a:lnTo>
                    <a:pt x="252971" y="1481315"/>
                  </a:lnTo>
                  <a:lnTo>
                    <a:pt x="1652003" y="932688"/>
                  </a:lnTo>
                  <a:lnTo>
                    <a:pt x="1650060" y="927519"/>
                  </a:lnTo>
                  <a:lnTo>
                    <a:pt x="1706880" y="935736"/>
                  </a:lnTo>
                  <a:lnTo>
                    <a:pt x="1712963" y="905243"/>
                  </a:lnTo>
                  <a:close/>
                </a:path>
                <a:path w="5486400" h="1481454" extrusionOk="0">
                  <a:moveTo>
                    <a:pt x="4081259" y="94488"/>
                  </a:moveTo>
                  <a:lnTo>
                    <a:pt x="4062971" y="70091"/>
                  </a:lnTo>
                  <a:lnTo>
                    <a:pt x="3563099" y="417563"/>
                  </a:lnTo>
                  <a:lnTo>
                    <a:pt x="3581387" y="438912"/>
                  </a:lnTo>
                  <a:lnTo>
                    <a:pt x="4081259" y="94488"/>
                  </a:lnTo>
                  <a:close/>
                </a:path>
                <a:path w="5486400" h="1481454" extrusionOk="0">
                  <a:moveTo>
                    <a:pt x="5486387" y="326136"/>
                  </a:moveTo>
                  <a:lnTo>
                    <a:pt x="5483352" y="295643"/>
                  </a:lnTo>
                  <a:lnTo>
                    <a:pt x="5449468" y="298729"/>
                  </a:lnTo>
                  <a:lnTo>
                    <a:pt x="5452859" y="283451"/>
                  </a:lnTo>
                  <a:lnTo>
                    <a:pt x="4139171" y="0"/>
                  </a:lnTo>
                  <a:lnTo>
                    <a:pt x="4133075" y="30467"/>
                  </a:lnTo>
                  <a:lnTo>
                    <a:pt x="5407622" y="302539"/>
                  </a:lnTo>
                  <a:lnTo>
                    <a:pt x="3474720" y="478536"/>
                  </a:lnTo>
                  <a:lnTo>
                    <a:pt x="3477768" y="509003"/>
                  </a:lnTo>
                  <a:lnTo>
                    <a:pt x="5486387" y="326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6" name="Google Shape;126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29371" y="3182124"/>
              <a:ext cx="5315724" cy="12435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8"/>
          <p:cNvSpPr txBox="1"/>
          <p:nvPr/>
        </p:nvSpPr>
        <p:spPr>
          <a:xfrm>
            <a:off x="1221739" y="3190760"/>
            <a:ext cx="1758314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3413252" y="4041139"/>
            <a:ext cx="88519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Denver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4900676" y="3699763"/>
            <a:ext cx="10255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6156439" y="4050283"/>
            <a:ext cx="14700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Washington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5607799" y="2541536"/>
            <a:ext cx="2620010" cy="57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Detroit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75105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1343660" y="4589779"/>
            <a:ext cx="7310120" cy="31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Angeles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1316291" y="5433157"/>
            <a:ext cx="7310120" cy="934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Two edges are called </a:t>
            </a: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multiple or parallel edges </a:t>
            </a: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if they connect the same two distinct vertices.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4274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1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Euler’s Formula</a:t>
            </a:r>
            <a:endParaRPr/>
          </a:p>
        </p:txBody>
      </p:sp>
      <p:sp>
        <p:nvSpPr>
          <p:cNvPr id="2459" name="Google Shape;2459;p71"/>
          <p:cNvSpPr txBox="1"/>
          <p:nvPr/>
        </p:nvSpPr>
        <p:spPr>
          <a:xfrm>
            <a:off x="653669" y="1852942"/>
            <a:ext cx="75438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2800" b="1" i="0" u="none" strike="noStrike" cap="none" dirty="0">
                <a:solidFill>
                  <a:srgbClr val="CCFF99"/>
                </a:solidFill>
                <a:latin typeface="Tahoma"/>
                <a:ea typeface="Tahoma"/>
                <a:cs typeface="Tahoma"/>
                <a:sym typeface="Tahoma"/>
              </a:rPr>
              <a:t>pf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 (by induction on </a:t>
            </a:r>
            <a:r>
              <a:rPr lang="en-US" sz="2800" b="1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0" name="Google Shape;2460;p71"/>
          <p:cNvSpPr/>
          <p:nvPr/>
        </p:nvSpPr>
        <p:spPr>
          <a:xfrm>
            <a:off x="1187450" y="2420165"/>
            <a:ext cx="8693703" cy="120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rPr>
              <a:t>(basis)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If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then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≅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3600" b="0" i="0" u="none" strike="noStrike" cap="none" baseline="-25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so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 1,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=1,</a:t>
            </a:r>
            <a:b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and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p71"/>
          <p:cNvSpPr/>
          <p:nvPr/>
        </p:nvSpPr>
        <p:spPr>
          <a:xfrm>
            <a:off x="1187450" y="4149725"/>
            <a:ext cx="7164388" cy="957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  <a:t>(inductive)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Assume the result is true for any</a:t>
            </a:r>
            <a:b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graph with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 edges, where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≥ 1.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62" name="Google Shape;2462;p71"/>
          <p:cNvSpPr/>
          <p:nvPr/>
        </p:nvSpPr>
        <p:spPr>
          <a:xfrm>
            <a:off x="1003300" y="5602288"/>
            <a:ext cx="7532687" cy="919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Let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be a graph with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edges. Suppose G has</a:t>
            </a:r>
            <a:b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vertices and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regions.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72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Euler’s Formula</a:t>
            </a:r>
            <a:endParaRPr/>
          </a:p>
        </p:txBody>
      </p:sp>
      <p:sp>
        <p:nvSpPr>
          <p:cNvPr id="2468" name="Google Shape;2468;p72"/>
          <p:cNvSpPr/>
          <p:nvPr/>
        </p:nvSpPr>
        <p:spPr>
          <a:xfrm>
            <a:off x="1190650" y="1554554"/>
            <a:ext cx="7531319" cy="95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  <a:t>If </a:t>
            </a:r>
            <a:r>
              <a:rPr lang="en-US" sz="2800" b="0" i="1" u="none" strike="noStrike" cap="none">
                <a:solidFill>
                  <a:srgbClr val="FFFF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0" i="0" u="none" strike="noStrike" cap="none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  <a:t> is a tree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, then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has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vertices,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 edges and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region. 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69" name="Google Shape;2469;p72"/>
          <p:cNvSpPr/>
          <p:nvPr/>
        </p:nvSpPr>
        <p:spPr>
          <a:xfrm>
            <a:off x="1190650" y="2561029"/>
            <a:ext cx="7531319" cy="52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⇒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(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+ 1 = 2</a:t>
            </a: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0" name="Google Shape;2470;p72"/>
          <p:cNvSpPr/>
          <p:nvPr/>
        </p:nvSpPr>
        <p:spPr>
          <a:xfrm>
            <a:off x="952429" y="3763441"/>
            <a:ext cx="8153540" cy="957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Hence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a connected plane graph having </a:t>
            </a:r>
            <a:b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order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and size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8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1, and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8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 regions. 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71" name="Google Shape;2471;p72"/>
          <p:cNvSpPr/>
          <p:nvPr/>
        </p:nvSpPr>
        <p:spPr>
          <a:xfrm>
            <a:off x="1190650" y="5296291"/>
            <a:ext cx="7531319" cy="46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⇒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- (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k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-1) + (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-1) = 2   (by assumption)</a:t>
            </a:r>
            <a:endParaRPr sz="2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72" name="Google Shape;2472;p72"/>
          <p:cNvSpPr/>
          <p:nvPr/>
        </p:nvSpPr>
        <p:spPr>
          <a:xfrm>
            <a:off x="1190650" y="6017016"/>
            <a:ext cx="7531319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⇒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-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k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= 2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73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Euler’s Formula - Consequence</a:t>
            </a:r>
            <a:endParaRPr/>
          </a:p>
        </p:txBody>
      </p:sp>
      <p:sp>
        <p:nvSpPr>
          <p:cNvPr id="2478" name="Google Shape;2478;p73"/>
          <p:cNvSpPr/>
          <p:nvPr/>
        </p:nvSpPr>
        <p:spPr>
          <a:xfrm>
            <a:off x="647407" y="1341438"/>
            <a:ext cx="8933915" cy="2433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oto Sans Symbols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lang="en-US" sz="36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a connected plane graph with </a:t>
            </a:r>
            <a:r>
              <a:rPr lang="en-US" sz="36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(p ≥ 3)</a:t>
            </a: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vertices, </a:t>
            </a:r>
            <a:r>
              <a:rPr lang="en-US" sz="36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edges</a:t>
            </a:r>
            <a:b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       </a:t>
            </a: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oto Sans Symbols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 ≤ 3n − 6.</a:t>
            </a:r>
            <a:endParaRPr sz="36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74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Planar graph</a:t>
            </a:r>
            <a:endParaRPr/>
          </a:p>
        </p:txBody>
      </p:sp>
      <p:sp>
        <p:nvSpPr>
          <p:cNvPr id="2484" name="Google Shape;2484;p74"/>
          <p:cNvSpPr/>
          <p:nvPr/>
        </p:nvSpPr>
        <p:spPr>
          <a:xfrm>
            <a:off x="1190650" y="1554554"/>
            <a:ext cx="8214080" cy="514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A plane graph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called </a:t>
            </a:r>
            <a:r>
              <a:rPr lang="en-US" sz="3200" b="0" i="0" u="none" strike="noStrike" cap="none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  <a:t>maximal planar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if, for every pair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u, v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of nonadjacent vertices of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, the graph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+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uv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nonplanar.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If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a maximal planar graph with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≥ 3 vertices and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q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edges, then</a:t>
            </a:r>
            <a:b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                    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q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= 3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- 6.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If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a maximal planar bipartite graph with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≥ 3 vertices and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q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edges, then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q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= 2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- 4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75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Planar graph</a:t>
            </a:r>
            <a:endParaRPr/>
          </a:p>
        </p:txBody>
      </p:sp>
      <p:sp>
        <p:nvSpPr>
          <p:cNvPr id="2490" name="Google Shape;2490;p75"/>
          <p:cNvSpPr/>
          <p:nvPr/>
        </p:nvSpPr>
        <p:spPr>
          <a:xfrm>
            <a:off x="815926" y="1279123"/>
            <a:ext cx="8271803" cy="120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Noto Sans Symbols"/>
              <a:buNone/>
            </a:pPr>
            <a:r>
              <a:rPr lang="en-US" sz="36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Every planar graph contains a vertex of degree 5 or less</a:t>
            </a:r>
            <a:r>
              <a:rPr lang="en-US" sz="3600" b="0" i="0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4000" b="0" i="0" u="none" strike="noStrike" cap="non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91" name="Google Shape;2491;p75"/>
          <p:cNvSpPr txBox="1"/>
          <p:nvPr/>
        </p:nvSpPr>
        <p:spPr>
          <a:xfrm>
            <a:off x="1190650" y="3094439"/>
            <a:ext cx="6254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2400" b="1" i="0" u="none" strike="noStrike" cap="none">
                <a:solidFill>
                  <a:srgbClr val="CCFF99"/>
                </a:solidFill>
                <a:latin typeface="Arial"/>
                <a:ea typeface="Arial"/>
                <a:cs typeface="Arial"/>
                <a:sym typeface="Arial"/>
              </a:rPr>
              <a:t>pf:</a:t>
            </a:r>
            <a:endParaRPr sz="2400" b="1" i="0" u="none" strike="noStrike" cap="none">
              <a:solidFill>
                <a:srgbClr val="00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2" name="Google Shape;2492;p75"/>
          <p:cNvSpPr/>
          <p:nvPr/>
        </p:nvSpPr>
        <p:spPr>
          <a:xfrm>
            <a:off x="1909788" y="3094439"/>
            <a:ext cx="6992918" cy="46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be a planar graph of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vertices and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edges.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Google Shape;2493;p75"/>
          <p:cNvSpPr/>
          <p:nvPr/>
        </p:nvSpPr>
        <p:spPr>
          <a:xfrm>
            <a:off x="1086522" y="3804053"/>
            <a:ext cx="5592116" cy="52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If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deg(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≥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for every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∈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94" name="Google Shape;2494;p75"/>
          <p:cNvSpPr/>
          <p:nvPr/>
        </p:nvSpPr>
        <p:spPr>
          <a:xfrm>
            <a:off x="2486050" y="5974164"/>
            <a:ext cx="2998788" cy="48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≥ 6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        →←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95" name="Google Shape;2495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0513" y="5039127"/>
            <a:ext cx="2270125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6" name="Google Shape;2496;p75"/>
          <p:cNvSpPr/>
          <p:nvPr/>
        </p:nvSpPr>
        <p:spPr>
          <a:xfrm>
            <a:off x="1838350" y="5039127"/>
            <a:ext cx="531813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⇒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97" name="Google Shape;2497;p75"/>
          <p:cNvSpPr/>
          <p:nvPr/>
        </p:nvSpPr>
        <p:spPr>
          <a:xfrm>
            <a:off x="1838350" y="5974164"/>
            <a:ext cx="531813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⇒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76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Planar graph</a:t>
            </a:r>
            <a:endParaRPr/>
          </a:p>
        </p:txBody>
      </p:sp>
      <p:sp>
        <p:nvSpPr>
          <p:cNvPr id="2503" name="Google Shape;2503;p76"/>
          <p:cNvSpPr/>
          <p:nvPr/>
        </p:nvSpPr>
        <p:spPr>
          <a:xfrm>
            <a:off x="653669" y="1064959"/>
            <a:ext cx="7416800" cy="586957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The graphs </a:t>
            </a:r>
            <a:r>
              <a:rPr lang="en-US" sz="3200" b="0" i="1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3200" b="0" i="0" u="none" strike="noStrike" cap="none" baseline="-25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3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3200" b="0" i="1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3200" b="0" i="0" u="none" strike="noStrike" cap="none" baseline="-25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3,3</a:t>
            </a:r>
            <a:r>
              <a:rPr lang="en-US" sz="3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are nonplanar</a:t>
            </a:r>
            <a:r>
              <a:rPr lang="en-US" sz="3200" b="0" i="0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2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4" name="Google Shape;2504;p76"/>
          <p:cNvSpPr/>
          <p:nvPr/>
        </p:nvSpPr>
        <p:spPr>
          <a:xfrm>
            <a:off x="844063" y="2288921"/>
            <a:ext cx="8261344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</a:t>
            </a:r>
            <a:r>
              <a:rPr lang="en-US" sz="32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has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5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vertices and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edges.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5" name="Google Shape;2505;p76"/>
          <p:cNvSpPr/>
          <p:nvPr/>
        </p:nvSpPr>
        <p:spPr>
          <a:xfrm>
            <a:off x="582231" y="3441446"/>
            <a:ext cx="8151888" cy="107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(2) Suppose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32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3,3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is planar, and consider any</a:t>
            </a:r>
            <a:b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embedding of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32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3,3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 the plane.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6" name="Google Shape;2506;p76"/>
          <p:cNvSpPr/>
          <p:nvPr/>
        </p:nvSpPr>
        <p:spPr>
          <a:xfrm>
            <a:off x="1950656" y="2865184"/>
            <a:ext cx="5657616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 3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   ⇒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32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is nonplanar.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7" name="Google Shape;2507;p76"/>
          <p:cNvSpPr/>
          <p:nvPr/>
        </p:nvSpPr>
        <p:spPr>
          <a:xfrm>
            <a:off x="582231" y="4305046"/>
            <a:ext cx="7810449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Suppose the embedding has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regions.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8" name="Google Shape;2508;p76"/>
          <p:cNvSpPr/>
          <p:nvPr/>
        </p:nvSpPr>
        <p:spPr>
          <a:xfrm>
            <a:off x="1085469" y="4809871"/>
            <a:ext cx="4482615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   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⇒  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=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9" name="Google Shape;2509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4394" y="6392609"/>
            <a:ext cx="6910387" cy="741362"/>
          </a:xfrm>
          <a:prstGeom prst="rect">
            <a:avLst/>
          </a:prstGeom>
          <a:noFill/>
          <a:ln>
            <a:noFill/>
          </a:ln>
        </p:spPr>
      </p:pic>
      <p:sp>
        <p:nvSpPr>
          <p:cNvPr id="2510" name="Google Shape;2510;p76"/>
          <p:cNvSpPr/>
          <p:nvPr/>
        </p:nvSpPr>
        <p:spPr>
          <a:xfrm>
            <a:off x="726694" y="6321171"/>
            <a:ext cx="688307" cy="71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Noto Sans Symbols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⇒</a:t>
            </a:r>
            <a:endParaRPr sz="40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11" name="Google Shape;2511;p76"/>
          <p:cNvSpPr/>
          <p:nvPr/>
        </p:nvSpPr>
        <p:spPr>
          <a:xfrm>
            <a:off x="1301369" y="7041896"/>
            <a:ext cx="1194856" cy="71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Noto Sans Symbols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→←</a:t>
            </a:r>
            <a:endParaRPr sz="40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12" name="Google Shape;2512;p76"/>
          <p:cNvSpPr/>
          <p:nvPr/>
        </p:nvSpPr>
        <p:spPr>
          <a:xfrm>
            <a:off x="684213" y="5507303"/>
            <a:ext cx="7667625" cy="83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3,3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is bipartite  </a:t>
            </a:r>
            <a:b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⇒ The boundary of every region has ≥4 edges.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77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Planar graph</a:t>
            </a:r>
            <a:endParaRPr/>
          </a:p>
        </p:txBody>
      </p:sp>
      <p:sp>
        <p:nvSpPr>
          <p:cNvPr id="2518" name="Google Shape;2518;p77"/>
          <p:cNvSpPr txBox="1"/>
          <p:nvPr/>
        </p:nvSpPr>
        <p:spPr>
          <a:xfrm>
            <a:off x="531054" y="1700832"/>
            <a:ext cx="8612945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lang="en-US" sz="3200" b="0" i="0" u="none" strike="noStrike" cap="none" dirty="0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subdivision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of a graph </a:t>
            </a:r>
            <a:r>
              <a:rPr lang="en-US" sz="32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is a graph obtained by inserting vertices (of degree 2) into the edges of </a:t>
            </a:r>
            <a:r>
              <a:rPr lang="en-US" sz="32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Two graphs G1 and G2 are called </a:t>
            </a:r>
            <a:r>
              <a:rPr lang="en-US" sz="3200" b="0" i="0" u="none" strike="noStrike" cap="none" dirty="0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homeomorphic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if they are constructed from the same graph through a sequence of divisions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78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Subdivisions of graphs.</a:t>
            </a:r>
            <a:endParaRPr/>
          </a:p>
        </p:txBody>
      </p:sp>
      <p:grpSp>
        <p:nvGrpSpPr>
          <p:cNvPr id="2524" name="Google Shape;2524;p78"/>
          <p:cNvGrpSpPr/>
          <p:nvPr/>
        </p:nvGrpSpPr>
        <p:grpSpPr>
          <a:xfrm>
            <a:off x="1103557" y="2497187"/>
            <a:ext cx="2573337" cy="2160587"/>
            <a:chOff x="385" y="1207"/>
            <a:chExt cx="1621" cy="1361"/>
          </a:xfrm>
        </p:grpSpPr>
        <p:sp>
          <p:nvSpPr>
            <p:cNvPr id="2525" name="Google Shape;2525;p78"/>
            <p:cNvSpPr/>
            <p:nvPr/>
          </p:nvSpPr>
          <p:spPr>
            <a:xfrm>
              <a:off x="1927" y="1661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26" name="Google Shape;2526;p78"/>
            <p:cNvSpPr/>
            <p:nvPr/>
          </p:nvSpPr>
          <p:spPr>
            <a:xfrm>
              <a:off x="1927" y="247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27" name="Google Shape;2527;p78"/>
            <p:cNvCxnSpPr/>
            <p:nvPr/>
          </p:nvCxnSpPr>
          <p:spPr>
            <a:xfrm>
              <a:off x="1429" y="1344"/>
              <a:ext cx="544" cy="36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8" name="Google Shape;2528;p78"/>
            <p:cNvCxnSpPr/>
            <p:nvPr/>
          </p:nvCxnSpPr>
          <p:spPr>
            <a:xfrm rot="10800000" flipH="1">
              <a:off x="930" y="1707"/>
              <a:ext cx="1" cy="86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9" name="Google Shape;2529;p78"/>
            <p:cNvSpPr/>
            <p:nvPr/>
          </p:nvSpPr>
          <p:spPr>
            <a:xfrm>
              <a:off x="385" y="211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30" name="Google Shape;2530;p78"/>
            <p:cNvCxnSpPr/>
            <p:nvPr/>
          </p:nvCxnSpPr>
          <p:spPr>
            <a:xfrm flipH="1">
              <a:off x="930" y="1344"/>
              <a:ext cx="499" cy="31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1" name="Google Shape;2531;p78"/>
            <p:cNvCxnSpPr/>
            <p:nvPr/>
          </p:nvCxnSpPr>
          <p:spPr>
            <a:xfrm rot="10800000">
              <a:off x="431" y="2160"/>
              <a:ext cx="499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32" name="Google Shape;2532;p78"/>
            <p:cNvSpPr/>
            <p:nvPr/>
          </p:nvSpPr>
          <p:spPr>
            <a:xfrm>
              <a:off x="1383" y="129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33" name="Google Shape;2533;p78"/>
            <p:cNvSpPr/>
            <p:nvPr/>
          </p:nvSpPr>
          <p:spPr>
            <a:xfrm>
              <a:off x="885" y="1661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34" name="Google Shape;2534;p78"/>
            <p:cNvSpPr/>
            <p:nvPr/>
          </p:nvSpPr>
          <p:spPr>
            <a:xfrm>
              <a:off x="431" y="1207"/>
              <a:ext cx="274" cy="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r>
                <a:rPr lang="en-US" sz="28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35" name="Google Shape;2535;p78"/>
            <p:cNvSpPr/>
            <p:nvPr/>
          </p:nvSpPr>
          <p:spPr>
            <a:xfrm>
              <a:off x="884" y="211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36" name="Google Shape;2536;p78"/>
            <p:cNvSpPr/>
            <p:nvPr/>
          </p:nvSpPr>
          <p:spPr>
            <a:xfrm>
              <a:off x="884" y="247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37" name="Google Shape;2537;p78"/>
            <p:cNvCxnSpPr/>
            <p:nvPr/>
          </p:nvCxnSpPr>
          <p:spPr>
            <a:xfrm rot="10800000">
              <a:off x="930" y="2523"/>
              <a:ext cx="997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8" name="Google Shape;2538;p78"/>
            <p:cNvCxnSpPr/>
            <p:nvPr/>
          </p:nvCxnSpPr>
          <p:spPr>
            <a:xfrm>
              <a:off x="975" y="2160"/>
              <a:ext cx="952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39" name="Google Shape;2539;p78"/>
            <p:cNvSpPr/>
            <p:nvPr/>
          </p:nvSpPr>
          <p:spPr>
            <a:xfrm>
              <a:off x="1927" y="211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40" name="Google Shape;2540;p78"/>
            <p:cNvCxnSpPr/>
            <p:nvPr/>
          </p:nvCxnSpPr>
          <p:spPr>
            <a:xfrm>
              <a:off x="1973" y="1706"/>
              <a:ext cx="0" cy="81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41" name="Google Shape;2541;p78"/>
          <p:cNvGrpSpPr/>
          <p:nvPr/>
        </p:nvGrpSpPr>
        <p:grpSpPr>
          <a:xfrm>
            <a:off x="4704007" y="1993949"/>
            <a:ext cx="3363912" cy="2016125"/>
            <a:chOff x="2653" y="844"/>
            <a:chExt cx="2119" cy="1270"/>
          </a:xfrm>
        </p:grpSpPr>
        <p:sp>
          <p:nvSpPr>
            <p:cNvPr id="2542" name="Google Shape;2542;p78"/>
            <p:cNvSpPr/>
            <p:nvPr/>
          </p:nvSpPr>
          <p:spPr>
            <a:xfrm>
              <a:off x="2744" y="890"/>
              <a:ext cx="274" cy="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r>
                <a:rPr lang="en-US" sz="28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43" name="Google Shape;2543;p78"/>
            <p:cNvSpPr/>
            <p:nvPr/>
          </p:nvSpPr>
          <p:spPr>
            <a:xfrm>
              <a:off x="4693" y="1207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44" name="Google Shape;2544;p78"/>
            <p:cNvSpPr/>
            <p:nvPr/>
          </p:nvSpPr>
          <p:spPr>
            <a:xfrm>
              <a:off x="4693" y="2024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45" name="Google Shape;2545;p78"/>
            <p:cNvCxnSpPr/>
            <p:nvPr/>
          </p:nvCxnSpPr>
          <p:spPr>
            <a:xfrm>
              <a:off x="4195" y="890"/>
              <a:ext cx="544" cy="36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6" name="Google Shape;2546;p78"/>
            <p:cNvCxnSpPr/>
            <p:nvPr/>
          </p:nvCxnSpPr>
          <p:spPr>
            <a:xfrm rot="10800000" flipH="1">
              <a:off x="3696" y="1253"/>
              <a:ext cx="1" cy="86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7" name="Google Shape;2547;p78"/>
            <p:cNvCxnSpPr/>
            <p:nvPr/>
          </p:nvCxnSpPr>
          <p:spPr>
            <a:xfrm flipH="1">
              <a:off x="3696" y="890"/>
              <a:ext cx="499" cy="31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8" name="Google Shape;2548;p78"/>
            <p:cNvCxnSpPr/>
            <p:nvPr/>
          </p:nvCxnSpPr>
          <p:spPr>
            <a:xfrm rot="10800000">
              <a:off x="3197" y="1706"/>
              <a:ext cx="499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49" name="Google Shape;2549;p78"/>
            <p:cNvSpPr/>
            <p:nvPr/>
          </p:nvSpPr>
          <p:spPr>
            <a:xfrm>
              <a:off x="4149" y="844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50" name="Google Shape;2550;p78"/>
            <p:cNvSpPr/>
            <p:nvPr/>
          </p:nvSpPr>
          <p:spPr>
            <a:xfrm>
              <a:off x="3651" y="1207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51" name="Google Shape;2551;p78"/>
            <p:cNvSpPr/>
            <p:nvPr/>
          </p:nvSpPr>
          <p:spPr>
            <a:xfrm>
              <a:off x="3650" y="1661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52" name="Google Shape;2552;p78"/>
            <p:cNvSpPr/>
            <p:nvPr/>
          </p:nvSpPr>
          <p:spPr>
            <a:xfrm>
              <a:off x="3650" y="2024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53" name="Google Shape;2553;p78"/>
            <p:cNvCxnSpPr/>
            <p:nvPr/>
          </p:nvCxnSpPr>
          <p:spPr>
            <a:xfrm rot="10800000">
              <a:off x="3696" y="2069"/>
              <a:ext cx="997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4" name="Google Shape;2554;p78"/>
            <p:cNvCxnSpPr/>
            <p:nvPr/>
          </p:nvCxnSpPr>
          <p:spPr>
            <a:xfrm>
              <a:off x="3741" y="1706"/>
              <a:ext cx="952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55" name="Google Shape;2555;p78"/>
            <p:cNvSpPr/>
            <p:nvPr/>
          </p:nvSpPr>
          <p:spPr>
            <a:xfrm>
              <a:off x="4693" y="1661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56" name="Google Shape;2556;p78"/>
            <p:cNvCxnSpPr/>
            <p:nvPr/>
          </p:nvCxnSpPr>
          <p:spPr>
            <a:xfrm>
              <a:off x="4739" y="1252"/>
              <a:ext cx="0" cy="81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7" name="Google Shape;2557;p78"/>
            <p:cNvCxnSpPr/>
            <p:nvPr/>
          </p:nvCxnSpPr>
          <p:spPr>
            <a:xfrm rot="10800000">
              <a:off x="2699" y="1706"/>
              <a:ext cx="499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58" name="Google Shape;2558;p78"/>
            <p:cNvSpPr/>
            <p:nvPr/>
          </p:nvSpPr>
          <p:spPr>
            <a:xfrm>
              <a:off x="2653" y="1661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59" name="Google Shape;2559;p78"/>
            <p:cNvSpPr/>
            <p:nvPr/>
          </p:nvSpPr>
          <p:spPr>
            <a:xfrm>
              <a:off x="3151" y="1661"/>
              <a:ext cx="79" cy="79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560" name="Google Shape;2560;p78"/>
          <p:cNvGrpSpPr/>
          <p:nvPr/>
        </p:nvGrpSpPr>
        <p:grpSpPr>
          <a:xfrm>
            <a:off x="4848469" y="5016549"/>
            <a:ext cx="3219450" cy="2016125"/>
            <a:chOff x="2744" y="2522"/>
            <a:chExt cx="2028" cy="1270"/>
          </a:xfrm>
        </p:grpSpPr>
        <p:sp>
          <p:nvSpPr>
            <p:cNvPr id="2561" name="Google Shape;2561;p78"/>
            <p:cNvSpPr/>
            <p:nvPr/>
          </p:nvSpPr>
          <p:spPr>
            <a:xfrm>
              <a:off x="2744" y="2568"/>
              <a:ext cx="242" cy="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r>
                <a:rPr lang="en-US" sz="28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62" name="Google Shape;2562;p78"/>
            <p:cNvSpPr/>
            <p:nvPr/>
          </p:nvSpPr>
          <p:spPr>
            <a:xfrm>
              <a:off x="4693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63" name="Google Shape;2563;p78"/>
            <p:cNvSpPr/>
            <p:nvPr/>
          </p:nvSpPr>
          <p:spPr>
            <a:xfrm>
              <a:off x="4693" y="3702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64" name="Google Shape;2564;p78"/>
            <p:cNvCxnSpPr/>
            <p:nvPr/>
          </p:nvCxnSpPr>
          <p:spPr>
            <a:xfrm>
              <a:off x="4195" y="2568"/>
              <a:ext cx="544" cy="36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5" name="Google Shape;2565;p78"/>
            <p:cNvCxnSpPr/>
            <p:nvPr/>
          </p:nvCxnSpPr>
          <p:spPr>
            <a:xfrm rot="10800000" flipH="1">
              <a:off x="3696" y="2931"/>
              <a:ext cx="1" cy="86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6" name="Google Shape;2566;p78"/>
            <p:cNvCxnSpPr/>
            <p:nvPr/>
          </p:nvCxnSpPr>
          <p:spPr>
            <a:xfrm flipH="1">
              <a:off x="3696" y="2568"/>
              <a:ext cx="499" cy="31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7" name="Google Shape;2567;p78"/>
            <p:cNvCxnSpPr/>
            <p:nvPr/>
          </p:nvCxnSpPr>
          <p:spPr>
            <a:xfrm rot="10800000">
              <a:off x="3198" y="2930"/>
              <a:ext cx="499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8" name="Google Shape;2568;p78"/>
            <p:cNvSpPr/>
            <p:nvPr/>
          </p:nvSpPr>
          <p:spPr>
            <a:xfrm>
              <a:off x="4149" y="2522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69" name="Google Shape;2569;p78"/>
            <p:cNvSpPr/>
            <p:nvPr/>
          </p:nvSpPr>
          <p:spPr>
            <a:xfrm>
              <a:off x="3651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70" name="Google Shape;2570;p78"/>
            <p:cNvSpPr/>
            <p:nvPr/>
          </p:nvSpPr>
          <p:spPr>
            <a:xfrm>
              <a:off x="3650" y="3339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71" name="Google Shape;2571;p78"/>
            <p:cNvSpPr/>
            <p:nvPr/>
          </p:nvSpPr>
          <p:spPr>
            <a:xfrm>
              <a:off x="3650" y="3702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72" name="Google Shape;2572;p78"/>
            <p:cNvCxnSpPr/>
            <p:nvPr/>
          </p:nvCxnSpPr>
          <p:spPr>
            <a:xfrm rot="10800000">
              <a:off x="3696" y="3747"/>
              <a:ext cx="997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3" name="Google Shape;2573;p78"/>
            <p:cNvCxnSpPr/>
            <p:nvPr/>
          </p:nvCxnSpPr>
          <p:spPr>
            <a:xfrm>
              <a:off x="3742" y="2930"/>
              <a:ext cx="952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74" name="Google Shape;2574;p78"/>
            <p:cNvSpPr/>
            <p:nvPr/>
          </p:nvSpPr>
          <p:spPr>
            <a:xfrm>
              <a:off x="4693" y="3339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75" name="Google Shape;2575;p78"/>
            <p:cNvCxnSpPr/>
            <p:nvPr/>
          </p:nvCxnSpPr>
          <p:spPr>
            <a:xfrm>
              <a:off x="4739" y="2930"/>
              <a:ext cx="0" cy="81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76" name="Google Shape;2576;p78"/>
            <p:cNvSpPr/>
            <p:nvPr/>
          </p:nvSpPr>
          <p:spPr>
            <a:xfrm>
              <a:off x="3152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77" name="Google Shape;2577;p78"/>
            <p:cNvSpPr/>
            <p:nvPr/>
          </p:nvSpPr>
          <p:spPr>
            <a:xfrm>
              <a:off x="4150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578" name="Google Shape;2578;p78"/>
          <p:cNvSpPr/>
          <p:nvPr/>
        </p:nvSpPr>
        <p:spPr>
          <a:xfrm>
            <a:off x="4777032" y="4154537"/>
            <a:ext cx="3811587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a subdivision of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79" name="Google Shape;2579;p78"/>
          <p:cNvSpPr/>
          <p:nvPr/>
        </p:nvSpPr>
        <p:spPr>
          <a:xfrm>
            <a:off x="3216536" y="7105699"/>
            <a:ext cx="6496030" cy="52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not a subdivision of </a:t>
            </a:r>
            <a:r>
              <a:rPr lang="en-US" sz="28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28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79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Kuratowski’s Theorem</a:t>
            </a:r>
            <a:endParaRPr/>
          </a:p>
        </p:txBody>
      </p:sp>
      <p:sp>
        <p:nvSpPr>
          <p:cNvPr id="2585" name="Google Shape;2585;p79"/>
          <p:cNvSpPr/>
          <p:nvPr/>
        </p:nvSpPr>
        <p:spPr>
          <a:xfrm>
            <a:off x="496449" y="6752209"/>
            <a:ext cx="2114550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(a) Petersen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86" name="Google Shape;2586;p79"/>
          <p:cNvSpPr/>
          <p:nvPr/>
        </p:nvSpPr>
        <p:spPr>
          <a:xfrm>
            <a:off x="423424" y="1064197"/>
            <a:ext cx="9126976" cy="956288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graph is planar if and only if it contains no subgraph that is isomorphic to or is a subdivision of </a:t>
            </a:r>
            <a:r>
              <a:rPr lang="en-US" sz="28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800" b="0" i="0" u="none" strike="noStrike" cap="none" baseline="-25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n-US" sz="28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800" b="0" i="0" u="none" strike="noStrike" cap="none" baseline="-25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3,3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7" name="Google Shape;2587;p79"/>
          <p:cNvGrpSpPr/>
          <p:nvPr/>
        </p:nvGrpSpPr>
        <p:grpSpPr>
          <a:xfrm>
            <a:off x="351986" y="3872484"/>
            <a:ext cx="2933700" cy="2592388"/>
            <a:chOff x="567" y="2160"/>
            <a:chExt cx="1848" cy="1633"/>
          </a:xfrm>
        </p:grpSpPr>
        <p:sp>
          <p:nvSpPr>
            <p:cNvPr id="2588" name="Google Shape;2588;p79"/>
            <p:cNvSpPr/>
            <p:nvPr/>
          </p:nvSpPr>
          <p:spPr>
            <a:xfrm>
              <a:off x="2336" y="2704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89" name="Google Shape;2589;p79"/>
            <p:cNvSpPr/>
            <p:nvPr/>
          </p:nvSpPr>
          <p:spPr>
            <a:xfrm>
              <a:off x="1973" y="3702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90" name="Google Shape;2590;p79"/>
            <p:cNvCxnSpPr/>
            <p:nvPr/>
          </p:nvCxnSpPr>
          <p:spPr>
            <a:xfrm>
              <a:off x="1475" y="2206"/>
              <a:ext cx="906" cy="544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1" name="Google Shape;2591;p79"/>
            <p:cNvCxnSpPr/>
            <p:nvPr/>
          </p:nvCxnSpPr>
          <p:spPr>
            <a:xfrm rot="10800000">
              <a:off x="612" y="2659"/>
              <a:ext cx="363" cy="108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92" name="Google Shape;2592;p79"/>
            <p:cNvSpPr/>
            <p:nvPr/>
          </p:nvSpPr>
          <p:spPr>
            <a:xfrm>
              <a:off x="1156" y="3294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93" name="Google Shape;2593;p79"/>
            <p:cNvCxnSpPr/>
            <p:nvPr/>
          </p:nvCxnSpPr>
          <p:spPr>
            <a:xfrm flipH="1">
              <a:off x="612" y="2206"/>
              <a:ext cx="863" cy="49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4" name="Google Shape;2594;p79"/>
            <p:cNvCxnSpPr/>
            <p:nvPr/>
          </p:nvCxnSpPr>
          <p:spPr>
            <a:xfrm rot="10800000">
              <a:off x="1474" y="2205"/>
              <a:ext cx="45" cy="49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95" name="Google Shape;2595;p79"/>
            <p:cNvSpPr/>
            <p:nvPr/>
          </p:nvSpPr>
          <p:spPr>
            <a:xfrm>
              <a:off x="1429" y="216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96" name="Google Shape;2596;p79"/>
            <p:cNvSpPr/>
            <p:nvPr/>
          </p:nvSpPr>
          <p:spPr>
            <a:xfrm>
              <a:off x="567" y="2659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97" name="Google Shape;2597;p79"/>
            <p:cNvSpPr/>
            <p:nvPr/>
          </p:nvSpPr>
          <p:spPr>
            <a:xfrm>
              <a:off x="975" y="2886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98" name="Google Shape;2598;p79"/>
            <p:cNvSpPr/>
            <p:nvPr/>
          </p:nvSpPr>
          <p:spPr>
            <a:xfrm>
              <a:off x="930" y="3702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99" name="Google Shape;2599;p79"/>
            <p:cNvCxnSpPr/>
            <p:nvPr/>
          </p:nvCxnSpPr>
          <p:spPr>
            <a:xfrm rot="10800000">
              <a:off x="975" y="3748"/>
              <a:ext cx="997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0" name="Google Shape;2600;p79"/>
            <p:cNvCxnSpPr/>
            <p:nvPr/>
          </p:nvCxnSpPr>
          <p:spPr>
            <a:xfrm rot="10800000" flipH="1">
              <a:off x="2018" y="2750"/>
              <a:ext cx="363" cy="104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01" name="Google Shape;2601;p79"/>
            <p:cNvSpPr/>
            <p:nvPr/>
          </p:nvSpPr>
          <p:spPr>
            <a:xfrm>
              <a:off x="1927" y="2886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02" name="Google Shape;2602;p79"/>
            <p:cNvSpPr/>
            <p:nvPr/>
          </p:nvSpPr>
          <p:spPr>
            <a:xfrm>
              <a:off x="1746" y="3294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03" name="Google Shape;2603;p79"/>
            <p:cNvSpPr/>
            <p:nvPr/>
          </p:nvSpPr>
          <p:spPr>
            <a:xfrm>
              <a:off x="1474" y="2659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604" name="Google Shape;2604;p79"/>
            <p:cNvCxnSpPr/>
            <p:nvPr/>
          </p:nvCxnSpPr>
          <p:spPr>
            <a:xfrm>
              <a:off x="612" y="2704"/>
              <a:ext cx="408" cy="22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5" name="Google Shape;2605;p79"/>
            <p:cNvCxnSpPr/>
            <p:nvPr/>
          </p:nvCxnSpPr>
          <p:spPr>
            <a:xfrm flipH="1">
              <a:off x="975" y="3339"/>
              <a:ext cx="227" cy="40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6" name="Google Shape;2606;p79"/>
            <p:cNvCxnSpPr/>
            <p:nvPr/>
          </p:nvCxnSpPr>
          <p:spPr>
            <a:xfrm>
              <a:off x="1791" y="3339"/>
              <a:ext cx="227" cy="40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7" name="Google Shape;2607;p79"/>
            <p:cNvCxnSpPr/>
            <p:nvPr/>
          </p:nvCxnSpPr>
          <p:spPr>
            <a:xfrm rot="10800000" flipH="1">
              <a:off x="1973" y="2750"/>
              <a:ext cx="408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8" name="Google Shape;2608;p79"/>
            <p:cNvCxnSpPr/>
            <p:nvPr/>
          </p:nvCxnSpPr>
          <p:spPr>
            <a:xfrm flipH="1">
              <a:off x="1202" y="2931"/>
              <a:ext cx="771" cy="40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9" name="Google Shape;2609;p79"/>
            <p:cNvCxnSpPr/>
            <p:nvPr/>
          </p:nvCxnSpPr>
          <p:spPr>
            <a:xfrm>
              <a:off x="1020" y="2931"/>
              <a:ext cx="771" cy="40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0" name="Google Shape;2610;p79"/>
            <p:cNvCxnSpPr/>
            <p:nvPr/>
          </p:nvCxnSpPr>
          <p:spPr>
            <a:xfrm flipH="1">
              <a:off x="1202" y="2659"/>
              <a:ext cx="317" cy="68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1" name="Google Shape;2611;p79"/>
            <p:cNvCxnSpPr/>
            <p:nvPr/>
          </p:nvCxnSpPr>
          <p:spPr>
            <a:xfrm>
              <a:off x="1519" y="2659"/>
              <a:ext cx="272" cy="68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2" name="Google Shape;2612;p79"/>
            <p:cNvCxnSpPr/>
            <p:nvPr/>
          </p:nvCxnSpPr>
          <p:spPr>
            <a:xfrm>
              <a:off x="1020" y="2931"/>
              <a:ext cx="953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13" name="Google Shape;2613;p79"/>
          <p:cNvSpPr/>
          <p:nvPr/>
        </p:nvSpPr>
        <p:spPr>
          <a:xfrm>
            <a:off x="3807974" y="6680772"/>
            <a:ext cx="3590925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(b) Subdivision of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8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3,3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614" name="Google Shape;2614;p79"/>
          <p:cNvGrpSpPr/>
          <p:nvPr/>
        </p:nvGrpSpPr>
        <p:grpSpPr>
          <a:xfrm>
            <a:off x="3950849" y="3943922"/>
            <a:ext cx="2933700" cy="2592387"/>
            <a:chOff x="2471" y="2069"/>
            <a:chExt cx="1848" cy="1633"/>
          </a:xfrm>
        </p:grpSpPr>
        <p:cxnSp>
          <p:nvCxnSpPr>
            <p:cNvPr id="2615" name="Google Shape;2615;p79"/>
            <p:cNvCxnSpPr/>
            <p:nvPr/>
          </p:nvCxnSpPr>
          <p:spPr>
            <a:xfrm>
              <a:off x="2516" y="2613"/>
              <a:ext cx="408" cy="22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6" name="Google Shape;2616;p79"/>
            <p:cNvCxnSpPr/>
            <p:nvPr/>
          </p:nvCxnSpPr>
          <p:spPr>
            <a:xfrm>
              <a:off x="3695" y="3248"/>
              <a:ext cx="227" cy="40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7" name="Google Shape;2617;p79"/>
            <p:cNvCxnSpPr/>
            <p:nvPr/>
          </p:nvCxnSpPr>
          <p:spPr>
            <a:xfrm>
              <a:off x="2924" y="2840"/>
              <a:ext cx="771" cy="40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8" name="Google Shape;2618;p79"/>
            <p:cNvCxnSpPr/>
            <p:nvPr/>
          </p:nvCxnSpPr>
          <p:spPr>
            <a:xfrm>
              <a:off x="3423" y="2568"/>
              <a:ext cx="272" cy="68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19" name="Google Shape;2619;p79"/>
            <p:cNvSpPr/>
            <p:nvPr/>
          </p:nvSpPr>
          <p:spPr>
            <a:xfrm>
              <a:off x="3877" y="3611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620" name="Google Shape;2620;p79"/>
            <p:cNvCxnSpPr/>
            <p:nvPr/>
          </p:nvCxnSpPr>
          <p:spPr>
            <a:xfrm>
              <a:off x="3379" y="2115"/>
              <a:ext cx="906" cy="544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1" name="Google Shape;2621;p79"/>
            <p:cNvCxnSpPr/>
            <p:nvPr/>
          </p:nvCxnSpPr>
          <p:spPr>
            <a:xfrm rot="10800000">
              <a:off x="2516" y="2568"/>
              <a:ext cx="363" cy="108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2" name="Google Shape;2622;p79"/>
            <p:cNvCxnSpPr/>
            <p:nvPr/>
          </p:nvCxnSpPr>
          <p:spPr>
            <a:xfrm flipH="1">
              <a:off x="2516" y="2115"/>
              <a:ext cx="863" cy="49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3" name="Google Shape;2623;p79"/>
            <p:cNvCxnSpPr/>
            <p:nvPr/>
          </p:nvCxnSpPr>
          <p:spPr>
            <a:xfrm rot="10800000">
              <a:off x="3378" y="2114"/>
              <a:ext cx="45" cy="49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24" name="Google Shape;2624;p79"/>
            <p:cNvSpPr/>
            <p:nvPr/>
          </p:nvSpPr>
          <p:spPr>
            <a:xfrm>
              <a:off x="3333" y="2069"/>
              <a:ext cx="79" cy="79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25" name="Google Shape;2625;p79"/>
            <p:cNvSpPr/>
            <p:nvPr/>
          </p:nvSpPr>
          <p:spPr>
            <a:xfrm>
              <a:off x="2471" y="2568"/>
              <a:ext cx="79" cy="79"/>
            </a:xfrm>
            <a:prstGeom prst="ellipse">
              <a:avLst/>
            </a:prstGeom>
            <a:solidFill>
              <a:srgbClr val="FF6600"/>
            </a:solidFill>
            <a:ln w="25400" cap="flat" cmpd="sng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26" name="Google Shape;2626;p79"/>
            <p:cNvSpPr/>
            <p:nvPr/>
          </p:nvSpPr>
          <p:spPr>
            <a:xfrm>
              <a:off x="2879" y="279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27" name="Google Shape;2627;p79"/>
            <p:cNvSpPr/>
            <p:nvPr/>
          </p:nvSpPr>
          <p:spPr>
            <a:xfrm>
              <a:off x="2834" y="3611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628" name="Google Shape;2628;p79"/>
            <p:cNvCxnSpPr/>
            <p:nvPr/>
          </p:nvCxnSpPr>
          <p:spPr>
            <a:xfrm rot="10800000" flipH="1">
              <a:off x="3922" y="2659"/>
              <a:ext cx="363" cy="104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29" name="Google Shape;2629;p79"/>
            <p:cNvSpPr/>
            <p:nvPr/>
          </p:nvSpPr>
          <p:spPr>
            <a:xfrm>
              <a:off x="3831" y="279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30" name="Google Shape;2630;p79"/>
            <p:cNvSpPr/>
            <p:nvPr/>
          </p:nvSpPr>
          <p:spPr>
            <a:xfrm>
              <a:off x="3650" y="3203"/>
              <a:ext cx="79" cy="79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631" name="Google Shape;2631;p79"/>
            <p:cNvCxnSpPr/>
            <p:nvPr/>
          </p:nvCxnSpPr>
          <p:spPr>
            <a:xfrm flipH="1">
              <a:off x="2879" y="3248"/>
              <a:ext cx="227" cy="40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2" name="Google Shape;2632;p79"/>
            <p:cNvCxnSpPr/>
            <p:nvPr/>
          </p:nvCxnSpPr>
          <p:spPr>
            <a:xfrm rot="10800000" flipH="1">
              <a:off x="3877" y="2659"/>
              <a:ext cx="408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3" name="Google Shape;2633;p79"/>
            <p:cNvCxnSpPr/>
            <p:nvPr/>
          </p:nvCxnSpPr>
          <p:spPr>
            <a:xfrm flipH="1">
              <a:off x="3106" y="2840"/>
              <a:ext cx="771" cy="40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4" name="Google Shape;2634;p79"/>
            <p:cNvCxnSpPr/>
            <p:nvPr/>
          </p:nvCxnSpPr>
          <p:spPr>
            <a:xfrm flipH="1">
              <a:off x="3106" y="2568"/>
              <a:ext cx="317" cy="68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35" name="Google Shape;2635;p79"/>
            <p:cNvSpPr/>
            <p:nvPr/>
          </p:nvSpPr>
          <p:spPr>
            <a:xfrm>
              <a:off x="3060" y="3203"/>
              <a:ext cx="79" cy="79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36" name="Google Shape;2636;p79"/>
            <p:cNvSpPr/>
            <p:nvPr/>
          </p:nvSpPr>
          <p:spPr>
            <a:xfrm>
              <a:off x="3378" y="2568"/>
              <a:ext cx="79" cy="79"/>
            </a:xfrm>
            <a:prstGeom prst="ellipse">
              <a:avLst/>
            </a:prstGeom>
            <a:solidFill>
              <a:srgbClr val="FF6600"/>
            </a:solidFill>
            <a:ln w="25400" cap="flat" cmpd="sng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37" name="Google Shape;2637;p79"/>
            <p:cNvSpPr/>
            <p:nvPr/>
          </p:nvSpPr>
          <p:spPr>
            <a:xfrm>
              <a:off x="4240" y="2613"/>
              <a:ext cx="79" cy="79"/>
            </a:xfrm>
            <a:prstGeom prst="ellipse">
              <a:avLst/>
            </a:prstGeom>
            <a:solidFill>
              <a:srgbClr val="FF6600"/>
            </a:solidFill>
            <a:ln w="25400" cap="flat" cmpd="sng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638" name="Google Shape;2638;p79"/>
          <p:cNvGrpSpPr/>
          <p:nvPr/>
        </p:nvGrpSpPr>
        <p:grpSpPr>
          <a:xfrm>
            <a:off x="3736536" y="3728022"/>
            <a:ext cx="3175000" cy="2959100"/>
            <a:chOff x="2336" y="1933"/>
            <a:chExt cx="2000" cy="1864"/>
          </a:xfrm>
        </p:grpSpPr>
        <p:sp>
          <p:nvSpPr>
            <p:cNvPr id="2639" name="Google Shape;2639;p79"/>
            <p:cNvSpPr/>
            <p:nvPr/>
          </p:nvSpPr>
          <p:spPr>
            <a:xfrm>
              <a:off x="3379" y="1933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0" name="Google Shape;2640;p79"/>
            <p:cNvSpPr/>
            <p:nvPr/>
          </p:nvSpPr>
          <p:spPr>
            <a:xfrm>
              <a:off x="3107" y="3203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1" name="Google Shape;2641;p79"/>
            <p:cNvSpPr/>
            <p:nvPr/>
          </p:nvSpPr>
          <p:spPr>
            <a:xfrm>
              <a:off x="3515" y="3203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2" name="Google Shape;2642;p79"/>
            <p:cNvSpPr/>
            <p:nvPr/>
          </p:nvSpPr>
          <p:spPr>
            <a:xfrm>
              <a:off x="2336" y="2387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3" name="Google Shape;2643;p79"/>
            <p:cNvSpPr/>
            <p:nvPr/>
          </p:nvSpPr>
          <p:spPr>
            <a:xfrm>
              <a:off x="3198" y="2387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4" name="Google Shape;2644;p79"/>
            <p:cNvSpPr/>
            <p:nvPr/>
          </p:nvSpPr>
          <p:spPr>
            <a:xfrm>
              <a:off x="4150" y="2387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5" name="Google Shape;2645;p79"/>
            <p:cNvSpPr/>
            <p:nvPr/>
          </p:nvSpPr>
          <p:spPr>
            <a:xfrm>
              <a:off x="3833" y="2840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6" name="Google Shape;2646;p79"/>
            <p:cNvSpPr/>
            <p:nvPr/>
          </p:nvSpPr>
          <p:spPr>
            <a:xfrm>
              <a:off x="2653" y="3521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7" name="Google Shape;2647;p79"/>
            <p:cNvSpPr/>
            <p:nvPr/>
          </p:nvSpPr>
          <p:spPr>
            <a:xfrm>
              <a:off x="3969" y="3566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8" name="Google Shape;2648;p79"/>
            <p:cNvSpPr/>
            <p:nvPr/>
          </p:nvSpPr>
          <p:spPr>
            <a:xfrm>
              <a:off x="2789" y="2840"/>
              <a:ext cx="258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649" name="Google Shape;2649;p79"/>
          <p:cNvGrpSpPr/>
          <p:nvPr/>
        </p:nvGrpSpPr>
        <p:grpSpPr>
          <a:xfrm>
            <a:off x="7263961" y="3583558"/>
            <a:ext cx="2642039" cy="2431161"/>
            <a:chOff x="7263961" y="3583559"/>
            <a:chExt cx="1592263" cy="2095500"/>
          </a:xfrm>
        </p:grpSpPr>
        <p:grpSp>
          <p:nvGrpSpPr>
            <p:cNvPr id="2650" name="Google Shape;2650;p79"/>
            <p:cNvGrpSpPr/>
            <p:nvPr/>
          </p:nvGrpSpPr>
          <p:grpSpPr>
            <a:xfrm>
              <a:off x="7263961" y="3583559"/>
              <a:ext cx="1592263" cy="2095500"/>
              <a:chOff x="4558" y="1842"/>
              <a:chExt cx="1003" cy="1320"/>
            </a:xfrm>
          </p:grpSpPr>
          <p:cxnSp>
            <p:nvCxnSpPr>
              <p:cNvPr id="2651" name="Google Shape;2651;p79"/>
              <p:cNvCxnSpPr/>
              <p:nvPr/>
            </p:nvCxnSpPr>
            <p:spPr>
              <a:xfrm flipH="1">
                <a:off x="4649" y="2069"/>
                <a:ext cx="816" cy="81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2" name="Google Shape;2652;p79"/>
              <p:cNvCxnSpPr/>
              <p:nvPr/>
            </p:nvCxnSpPr>
            <p:spPr>
              <a:xfrm>
                <a:off x="5057" y="2069"/>
                <a:ext cx="408" cy="81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3" name="Google Shape;2653;p79"/>
              <p:cNvCxnSpPr/>
              <p:nvPr/>
            </p:nvCxnSpPr>
            <p:spPr>
              <a:xfrm>
                <a:off x="4649" y="2069"/>
                <a:ext cx="816" cy="81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4" name="Google Shape;2654;p79"/>
              <p:cNvCxnSpPr/>
              <p:nvPr/>
            </p:nvCxnSpPr>
            <p:spPr>
              <a:xfrm>
                <a:off x="5465" y="2069"/>
                <a:ext cx="0" cy="81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5" name="Google Shape;2655;p79"/>
              <p:cNvCxnSpPr/>
              <p:nvPr/>
            </p:nvCxnSpPr>
            <p:spPr>
              <a:xfrm>
                <a:off x="5057" y="2069"/>
                <a:ext cx="0" cy="81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6" name="Google Shape;2656;p79"/>
              <p:cNvCxnSpPr/>
              <p:nvPr/>
            </p:nvCxnSpPr>
            <p:spPr>
              <a:xfrm>
                <a:off x="4649" y="2069"/>
                <a:ext cx="0" cy="81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57" name="Google Shape;2657;p79"/>
              <p:cNvSpPr/>
              <p:nvPr/>
            </p:nvSpPr>
            <p:spPr>
              <a:xfrm>
                <a:off x="4604" y="2024"/>
                <a:ext cx="79" cy="79"/>
              </a:xfrm>
              <a:prstGeom prst="ellipse">
                <a:avLst/>
              </a:prstGeom>
              <a:solidFill>
                <a:srgbClr val="FFFF00"/>
              </a:solidFill>
              <a:ln w="25400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58" name="Google Shape;2658;p79"/>
              <p:cNvSpPr/>
              <p:nvPr/>
            </p:nvSpPr>
            <p:spPr>
              <a:xfrm>
                <a:off x="5012" y="2024"/>
                <a:ext cx="79" cy="79"/>
              </a:xfrm>
              <a:prstGeom prst="ellipse">
                <a:avLst/>
              </a:prstGeom>
              <a:solidFill>
                <a:srgbClr val="FFFF00"/>
              </a:solidFill>
              <a:ln w="25400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59" name="Google Shape;2659;p79"/>
              <p:cNvSpPr/>
              <p:nvPr/>
            </p:nvSpPr>
            <p:spPr>
              <a:xfrm>
                <a:off x="5420" y="2024"/>
                <a:ext cx="79" cy="79"/>
              </a:xfrm>
              <a:prstGeom prst="ellipse">
                <a:avLst/>
              </a:prstGeom>
              <a:solidFill>
                <a:srgbClr val="FFFF00"/>
              </a:solidFill>
              <a:ln w="25400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0" name="Google Shape;2660;p79"/>
              <p:cNvSpPr/>
              <p:nvPr/>
            </p:nvSpPr>
            <p:spPr>
              <a:xfrm>
                <a:off x="4604" y="2840"/>
                <a:ext cx="79" cy="79"/>
              </a:xfrm>
              <a:prstGeom prst="ellipse">
                <a:avLst/>
              </a:prstGeom>
              <a:solidFill>
                <a:srgbClr val="FF6600"/>
              </a:solidFill>
              <a:ln w="2540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1" name="Google Shape;2661;p79"/>
              <p:cNvSpPr/>
              <p:nvPr/>
            </p:nvSpPr>
            <p:spPr>
              <a:xfrm>
                <a:off x="5012" y="2840"/>
                <a:ext cx="79" cy="79"/>
              </a:xfrm>
              <a:prstGeom prst="ellipse">
                <a:avLst/>
              </a:prstGeom>
              <a:solidFill>
                <a:srgbClr val="FF6600"/>
              </a:solidFill>
              <a:ln w="2540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2" name="Google Shape;2662;p79"/>
              <p:cNvSpPr/>
              <p:nvPr/>
            </p:nvSpPr>
            <p:spPr>
              <a:xfrm>
                <a:off x="5420" y="2840"/>
                <a:ext cx="79" cy="79"/>
              </a:xfrm>
              <a:prstGeom prst="ellipse">
                <a:avLst/>
              </a:prstGeom>
              <a:solidFill>
                <a:srgbClr val="FF6600"/>
              </a:solidFill>
              <a:ln w="2540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3" name="Google Shape;2663;p79"/>
              <p:cNvSpPr/>
              <p:nvPr/>
            </p:nvSpPr>
            <p:spPr>
              <a:xfrm>
                <a:off x="4558" y="1842"/>
                <a:ext cx="18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oto Sans Symbols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endParaRPr sz="28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4" name="Google Shape;2664;p79"/>
              <p:cNvSpPr/>
              <p:nvPr/>
            </p:nvSpPr>
            <p:spPr>
              <a:xfrm>
                <a:off x="4967" y="1842"/>
                <a:ext cx="18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oto Sans Symbols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endParaRPr sz="28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5" name="Google Shape;2665;p79"/>
              <p:cNvSpPr/>
              <p:nvPr/>
            </p:nvSpPr>
            <p:spPr>
              <a:xfrm>
                <a:off x="5375" y="1842"/>
                <a:ext cx="18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oto Sans Symbols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</a:t>
                </a:r>
                <a:endParaRPr sz="28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6" name="Google Shape;2666;p79"/>
              <p:cNvSpPr/>
              <p:nvPr/>
            </p:nvSpPr>
            <p:spPr>
              <a:xfrm>
                <a:off x="5375" y="2931"/>
                <a:ext cx="18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oto Sans Symbols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6</a:t>
                </a:r>
                <a:endParaRPr sz="28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7" name="Google Shape;2667;p79"/>
              <p:cNvSpPr/>
              <p:nvPr/>
            </p:nvSpPr>
            <p:spPr>
              <a:xfrm>
                <a:off x="4967" y="2931"/>
                <a:ext cx="18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oto Sans Symbols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endParaRPr sz="28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8" name="Google Shape;2668;p79"/>
              <p:cNvSpPr/>
              <p:nvPr/>
            </p:nvSpPr>
            <p:spPr>
              <a:xfrm>
                <a:off x="4558" y="2931"/>
                <a:ext cx="18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oto Sans Symbols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</a:t>
                </a:r>
                <a:endParaRPr sz="28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2669" name="Google Shape;2669;p79"/>
              <p:cNvCxnSpPr/>
              <p:nvPr/>
            </p:nvCxnSpPr>
            <p:spPr>
              <a:xfrm flipH="1">
                <a:off x="4649" y="2069"/>
                <a:ext cx="408" cy="771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0" name="Google Shape;2670;p79"/>
              <p:cNvCxnSpPr/>
              <p:nvPr/>
            </p:nvCxnSpPr>
            <p:spPr>
              <a:xfrm>
                <a:off x="4649" y="2069"/>
                <a:ext cx="408" cy="771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1" name="Google Shape;2671;p79"/>
              <p:cNvCxnSpPr/>
              <p:nvPr/>
            </p:nvCxnSpPr>
            <p:spPr>
              <a:xfrm flipH="1">
                <a:off x="5057" y="2069"/>
                <a:ext cx="408" cy="771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672" name="Google Shape;2672;p79"/>
            <p:cNvSpPr/>
            <p:nvPr/>
          </p:nvSpPr>
          <p:spPr>
            <a:xfrm>
              <a:off x="8416486" y="4664647"/>
              <a:ext cx="125413" cy="125412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73" name="Google Shape;2673;p79"/>
            <p:cNvSpPr/>
            <p:nvPr/>
          </p:nvSpPr>
          <p:spPr>
            <a:xfrm>
              <a:off x="7552886" y="4664647"/>
              <a:ext cx="125413" cy="125412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74" name="Google Shape;2674;p79"/>
            <p:cNvSpPr/>
            <p:nvPr/>
          </p:nvSpPr>
          <p:spPr>
            <a:xfrm>
              <a:off x="8632386" y="4664647"/>
              <a:ext cx="125413" cy="125412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75" name="Google Shape;2675;p79"/>
            <p:cNvSpPr/>
            <p:nvPr/>
          </p:nvSpPr>
          <p:spPr>
            <a:xfrm>
              <a:off x="7624324" y="4880547"/>
              <a:ext cx="125412" cy="125412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0" name="Google Shape;2680;p59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681" name="Google Shape;2681;p59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2" name="Google Shape;2682;p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3" name="Google Shape;2683;p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4" name="Google Shape;2684;p5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5" name="Google Shape;2685;p59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6" name="Google Shape;2686;p5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7" name="Google Shape;2687;p5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8" name="Google Shape;2688;p5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9" name="Google Shape;2689;p5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0" name="Google Shape;2690;p5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1" name="Google Shape;2691;p59"/>
          <p:cNvSpPr txBox="1">
            <a:spLocks noGrp="1"/>
          </p:cNvSpPr>
          <p:nvPr>
            <p:ph type="title"/>
          </p:nvPr>
        </p:nvSpPr>
        <p:spPr>
          <a:xfrm>
            <a:off x="3260839" y="286016"/>
            <a:ext cx="5035668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Graph Coloring</a:t>
            </a:r>
            <a:endParaRPr sz="44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692" name="Google Shape;2692;p59"/>
          <p:cNvSpPr txBox="1"/>
          <p:nvPr/>
        </p:nvSpPr>
        <p:spPr>
          <a:xfrm>
            <a:off x="691375" y="1474736"/>
            <a:ext cx="727583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89230" marR="0" lvl="0" indent="-1771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least number of colors needed to color a map?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3" name="Google Shape;2693;p5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4491" y="3039884"/>
            <a:ext cx="4014216" cy="18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4" name="Google Shape;2694;p59"/>
          <p:cNvSpPr txBox="1"/>
          <p:nvPr/>
        </p:nvSpPr>
        <p:spPr>
          <a:xfrm>
            <a:off x="8923019" y="6954224"/>
            <a:ext cx="247015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99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2053</TotalTime>
  <Words>5729</Words>
  <Application>Microsoft Office PowerPoint</Application>
  <PresentationFormat>Custom</PresentationFormat>
  <Paragraphs>923</Paragraphs>
  <Slides>110</Slides>
  <Notes>110</Notes>
  <HiddenSlides>4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4" baseType="lpstr">
      <vt:lpstr>Comic Sans MS</vt:lpstr>
      <vt:lpstr>Calibri</vt:lpstr>
      <vt:lpstr>Times New Roman</vt:lpstr>
      <vt:lpstr>Lucida Sans</vt:lpstr>
      <vt:lpstr>Arial</vt:lpstr>
      <vt:lpstr>Wingdings</vt:lpstr>
      <vt:lpstr>Tahoma</vt:lpstr>
      <vt:lpstr>Nunito</vt:lpstr>
      <vt:lpstr>Libre Franklin Medium</vt:lpstr>
      <vt:lpstr>Noto Sans Symbols</vt:lpstr>
      <vt:lpstr>Verdana</vt:lpstr>
      <vt:lpstr>Cambria Math</vt:lpstr>
      <vt:lpstr>Courier New</vt:lpstr>
      <vt:lpstr>Office Theme</vt:lpstr>
      <vt:lpstr>Discrete Mathematics 2</vt:lpstr>
      <vt:lpstr>Simple Graph</vt:lpstr>
      <vt:lpstr>Undirected graphs </vt:lpstr>
      <vt:lpstr>Simple graph</vt:lpstr>
      <vt:lpstr>A simple graph</vt:lpstr>
      <vt:lpstr>A simple graph</vt:lpstr>
      <vt:lpstr>PowerPoint Presentation</vt:lpstr>
      <vt:lpstr>A Multigraph</vt:lpstr>
      <vt:lpstr>Multiple Edges</vt:lpstr>
      <vt:lpstr>Loops</vt:lpstr>
      <vt:lpstr>PowerPoint Presentation</vt:lpstr>
      <vt:lpstr>A Directed Graph</vt:lpstr>
      <vt:lpstr>A Directed Multigraph</vt:lpstr>
      <vt:lpstr>A Directed Multigraph</vt:lpstr>
      <vt:lpstr>Weighted Graph</vt:lpstr>
      <vt:lpstr>Adjacent Vertices (Neighbors)</vt:lpstr>
      <vt:lpstr>Degree of a vertex</vt:lpstr>
      <vt:lpstr>Degree of a vertex</vt:lpstr>
      <vt:lpstr>Degree of a vertex</vt:lpstr>
      <vt:lpstr>Degree of a vertex</vt:lpstr>
      <vt:lpstr>Degree of a vertex</vt:lpstr>
      <vt:lpstr>Degree of a vertex</vt:lpstr>
      <vt:lpstr>Degree of a vertex</vt:lpstr>
      <vt:lpstr>PowerPoint Presentation</vt:lpstr>
      <vt:lpstr>Handshaking Theorem</vt:lpstr>
      <vt:lpstr>Handshaking Theorem</vt:lpstr>
      <vt:lpstr>Graph Terminology</vt:lpstr>
      <vt:lpstr>Graph Terminology</vt:lpstr>
      <vt:lpstr>Graph Terminology</vt:lpstr>
      <vt:lpstr>Graph Terminology</vt:lpstr>
      <vt:lpstr>Graph Representations</vt:lpstr>
      <vt:lpstr>Adjacency Matrix</vt:lpstr>
      <vt:lpstr>Finding the adjacency matrix</vt:lpstr>
      <vt:lpstr>Finding the adjacency matrix</vt:lpstr>
      <vt:lpstr>Finding the adjacency matrix</vt:lpstr>
      <vt:lpstr>Finding the adjacency matrix</vt:lpstr>
      <vt:lpstr>Finding the adjacency matrix</vt:lpstr>
      <vt:lpstr>Finding the adjacency matrix</vt:lpstr>
      <vt:lpstr>Adjacency Matrix</vt:lpstr>
      <vt:lpstr>Adjacency Matrix Properties</vt:lpstr>
      <vt:lpstr>Adjacency Matrix Properties</vt:lpstr>
      <vt:lpstr>Adjacency Matrix Properties</vt:lpstr>
      <vt:lpstr>Adjacency List</vt:lpstr>
      <vt:lpstr>Adjacency List</vt:lpstr>
      <vt:lpstr>Adjacency List Properties </vt:lpstr>
      <vt:lpstr>Adjacency List Properties</vt:lpstr>
      <vt:lpstr>Undirected Graphs</vt:lpstr>
      <vt:lpstr>Which is better?</vt:lpstr>
      <vt:lpstr>Graph Representations</vt:lpstr>
      <vt:lpstr>PowerPoint Presentation</vt:lpstr>
      <vt:lpstr>C5 is a subgraph of K5</vt:lpstr>
      <vt:lpstr>Union</vt:lpstr>
      <vt:lpstr>W5 is the union of S5 and C5</vt:lpstr>
      <vt:lpstr>Path of Length n</vt:lpstr>
      <vt:lpstr>Path of Length n</vt:lpstr>
      <vt:lpstr>One path from a to e</vt:lpstr>
      <vt:lpstr>One path from a to a</vt:lpstr>
      <vt:lpstr>Path of Length n</vt:lpstr>
      <vt:lpstr>Path of Length n</vt:lpstr>
      <vt:lpstr>Path of Length n</vt:lpstr>
      <vt:lpstr>Connected Graph</vt:lpstr>
      <vt:lpstr>Connected Components</vt:lpstr>
      <vt:lpstr>Connected Components</vt:lpstr>
      <vt:lpstr>Connectedness in Directed Graphs</vt:lpstr>
      <vt:lpstr>Connectedness in Directed Graphs</vt:lpstr>
      <vt:lpstr>STRONGLY CONNECTED  COMPONENTS </vt:lpstr>
      <vt:lpstr>Special Graphs</vt:lpstr>
      <vt:lpstr>Special Graphs</vt:lpstr>
      <vt:lpstr>Special Graphs</vt:lpstr>
      <vt:lpstr>Special Graphs</vt:lpstr>
      <vt:lpstr>Special Graphs</vt:lpstr>
      <vt:lpstr>Special Graphs</vt:lpstr>
      <vt:lpstr>Special Graphs</vt:lpstr>
      <vt:lpstr>Operations on Graphs</vt:lpstr>
      <vt:lpstr>Euler Circuit</vt:lpstr>
      <vt:lpstr>Hamiltonian circuit</vt:lpstr>
      <vt:lpstr>Euler cycle and paths</vt:lpstr>
      <vt:lpstr>Necessary and sufficient conditions  for Euler cycles</vt:lpstr>
      <vt:lpstr>Necessary condition for Euler cycle</vt:lpstr>
      <vt:lpstr>Necessary and sufficient conditions for Euler paths</vt:lpstr>
      <vt:lpstr>Hamilton paths and cycles</vt:lpstr>
      <vt:lpstr>Hamilton paths and cycles (cont.)</vt:lpstr>
      <vt:lpstr>Planar graphs</vt:lpstr>
      <vt:lpstr>Plane graphs</vt:lpstr>
      <vt:lpstr>Planar graphs</vt:lpstr>
      <vt:lpstr>Planar graphs</vt:lpstr>
      <vt:lpstr>Planar graphs</vt:lpstr>
      <vt:lpstr>Planar graphs</vt:lpstr>
      <vt:lpstr>Euler’s Formula</vt:lpstr>
      <vt:lpstr>Euler’s Formula</vt:lpstr>
      <vt:lpstr>Euler’s Formula</vt:lpstr>
      <vt:lpstr>Euler’s Formula - Consequence</vt:lpstr>
      <vt:lpstr>Planar graph</vt:lpstr>
      <vt:lpstr>Planar graph</vt:lpstr>
      <vt:lpstr>Planar graph</vt:lpstr>
      <vt:lpstr>Planar graph</vt:lpstr>
      <vt:lpstr>Subdivisions of graphs.</vt:lpstr>
      <vt:lpstr>Kuratowski’s Theorem</vt:lpstr>
      <vt:lpstr>Graph Coloring</vt:lpstr>
      <vt:lpstr>Dual Map</vt:lpstr>
      <vt:lpstr>Four color theorem</vt:lpstr>
      <vt:lpstr>Chromatic Numbers (cont.)</vt:lpstr>
      <vt:lpstr>Graph Isomorphism</vt:lpstr>
      <vt:lpstr>Graph Isomorphism</vt:lpstr>
      <vt:lpstr>Variant for labeled graphs</vt:lpstr>
      <vt:lpstr>Complexity of graph isomorphism</vt:lpstr>
      <vt:lpstr>Complexity of graph isomorphism</vt:lpstr>
      <vt:lpstr>Isomorphism-complete</vt:lpstr>
      <vt:lpstr>Special cases are easier</vt:lpstr>
      <vt:lpstr>An equivalence relation on vertices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Mathematics 2</dc:title>
  <cp:lastModifiedBy>Phuc Nguyen</cp:lastModifiedBy>
  <cp:revision>9</cp:revision>
  <dcterms:created xsi:type="dcterms:W3CDTF">2023-04-12T08:53:48Z</dcterms:created>
  <dcterms:modified xsi:type="dcterms:W3CDTF">2025-04-17T13:26:19Z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2013-05-15T00:00:00Z</vt:filetime>
  </property>
  <property fmtid="{D5CDD505-2E9C-101B-9397-08002B2CF9AE}" pid="3" name="LastSaved">
    <vt:filetime>2013-05-15T00:00:00Z</vt:filetime>
  </property>
</Properties>
</file>